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84" r:id="rId3"/>
    <p:sldId id="257" r:id="rId4"/>
    <p:sldId id="285" r:id="rId5"/>
    <p:sldId id="286" r:id="rId6"/>
    <p:sldId id="287" r:id="rId7"/>
    <p:sldId id="258" r:id="rId8"/>
    <p:sldId id="288" r:id="rId9"/>
    <p:sldId id="259" r:id="rId10"/>
    <p:sldId id="291" r:id="rId11"/>
    <p:sldId id="261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89" r:id="rId23"/>
    <p:sldId id="273" r:id="rId24"/>
    <p:sldId id="274" r:id="rId25"/>
    <p:sldId id="275" r:id="rId26"/>
    <p:sldId id="290" r:id="rId27"/>
    <p:sldId id="276" r:id="rId28"/>
    <p:sldId id="277" r:id="rId29"/>
    <p:sldId id="278" r:id="rId30"/>
    <p:sldId id="279" r:id="rId31"/>
    <p:sldId id="280" r:id="rId32"/>
    <p:sldId id="292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/>
    <p:restoredTop sz="91356"/>
  </p:normalViewPr>
  <p:slideViewPr>
    <p:cSldViewPr snapToGrid="0">
      <p:cViewPr varScale="1">
        <p:scale>
          <a:sx n="183" d="100"/>
          <a:sy n="183" d="100"/>
        </p:scale>
        <p:origin x="1376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A0C92A-97E0-2D49-8315-8E1A493642A4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6AD14A-1001-2347-A792-F761D1A184D7}">
      <dgm:prSet phldrT="[Text]"/>
      <dgm:spPr/>
      <dgm:t>
        <a:bodyPr/>
        <a:lstStyle/>
        <a:p>
          <a:r>
            <a:rPr lang="en-US" dirty="0"/>
            <a:t>1. </a:t>
          </a:r>
          <a:r>
            <a:rPr lang="en-US" dirty="0" err="1"/>
            <a:t>Escreva</a:t>
          </a:r>
          <a:r>
            <a:rPr lang="en-US" dirty="0"/>
            <a:t> o </a:t>
          </a:r>
          <a:r>
            <a:rPr lang="en-US" dirty="0" err="1"/>
            <a:t>código</a:t>
          </a:r>
          <a:endParaRPr lang="en-US" dirty="0"/>
        </a:p>
      </dgm:t>
    </dgm:pt>
    <dgm:pt modelId="{8523BD39-4FF3-B44F-BC72-963412514D46}" type="parTrans" cxnId="{52B23B52-B9C2-C044-A95B-A5ECEF91C778}">
      <dgm:prSet/>
      <dgm:spPr/>
      <dgm:t>
        <a:bodyPr/>
        <a:lstStyle/>
        <a:p>
          <a:endParaRPr lang="en-US"/>
        </a:p>
      </dgm:t>
    </dgm:pt>
    <dgm:pt modelId="{3042D437-2DF1-7B4E-9B10-E48072CC02A8}" type="sibTrans" cxnId="{52B23B52-B9C2-C044-A95B-A5ECEF91C778}">
      <dgm:prSet/>
      <dgm:spPr/>
      <dgm:t>
        <a:bodyPr/>
        <a:lstStyle/>
        <a:p>
          <a:endParaRPr lang="en-US"/>
        </a:p>
      </dgm:t>
    </dgm:pt>
    <dgm:pt modelId="{10E79491-5200-764E-A625-2D0CFCC09369}">
      <dgm:prSet phldrT="[Text]"/>
      <dgm:spPr/>
      <dgm:t>
        <a:bodyPr/>
        <a:lstStyle/>
        <a:p>
          <a:r>
            <a:rPr lang="en-US" dirty="0"/>
            <a:t>2. </a:t>
          </a:r>
          <a:r>
            <a:rPr lang="en-US" dirty="0" err="1"/>
            <a:t>Comente</a:t>
          </a:r>
          <a:r>
            <a:rPr lang="en-US" dirty="0"/>
            <a:t> o </a:t>
          </a:r>
          <a:r>
            <a:rPr lang="en-US" dirty="0" err="1"/>
            <a:t>código</a:t>
          </a:r>
          <a:endParaRPr lang="en-US" dirty="0"/>
        </a:p>
      </dgm:t>
    </dgm:pt>
    <dgm:pt modelId="{1C3BD151-791D-2444-AF5D-0A4E3F3B9047}" type="parTrans" cxnId="{54CF5201-E87C-484D-BC78-0CFC5D63F9C1}">
      <dgm:prSet/>
      <dgm:spPr/>
      <dgm:t>
        <a:bodyPr/>
        <a:lstStyle/>
        <a:p>
          <a:endParaRPr lang="en-US"/>
        </a:p>
      </dgm:t>
    </dgm:pt>
    <dgm:pt modelId="{3438D176-92A0-B446-B655-34999C2902FD}" type="sibTrans" cxnId="{54CF5201-E87C-484D-BC78-0CFC5D63F9C1}">
      <dgm:prSet/>
      <dgm:spPr/>
      <dgm:t>
        <a:bodyPr/>
        <a:lstStyle/>
        <a:p>
          <a:endParaRPr lang="en-US"/>
        </a:p>
      </dgm:t>
    </dgm:pt>
    <dgm:pt modelId="{B704C80F-29F5-4444-8C2A-677E3DBE19B7}">
      <dgm:prSet phldrT="[Text]"/>
      <dgm:spPr/>
      <dgm:t>
        <a:bodyPr/>
        <a:lstStyle/>
        <a:p>
          <a:r>
            <a:rPr lang="en-US" dirty="0"/>
            <a:t>3. </a:t>
          </a:r>
          <a:r>
            <a:rPr lang="en-US" dirty="0" err="1"/>
            <a:t>Dê</a:t>
          </a:r>
          <a:r>
            <a:rPr lang="en-US" dirty="0"/>
            <a:t> commit para </a:t>
          </a:r>
          <a:r>
            <a:rPr lang="en-US" dirty="0" err="1"/>
            <a:t>controlar</a:t>
          </a:r>
          <a:r>
            <a:rPr lang="en-US" dirty="0"/>
            <a:t> </a:t>
          </a:r>
          <a:r>
            <a:rPr lang="en-US" dirty="0" err="1"/>
            <a:t>versão</a:t>
          </a:r>
          <a:endParaRPr lang="en-US" dirty="0"/>
        </a:p>
      </dgm:t>
    </dgm:pt>
    <dgm:pt modelId="{29460DF9-A395-4440-BAFE-8EBC6EDCC602}" type="parTrans" cxnId="{1B1736B7-09A3-BC4A-A02C-1869B203A151}">
      <dgm:prSet/>
      <dgm:spPr/>
      <dgm:t>
        <a:bodyPr/>
        <a:lstStyle/>
        <a:p>
          <a:endParaRPr lang="en-US"/>
        </a:p>
      </dgm:t>
    </dgm:pt>
    <dgm:pt modelId="{8FA684F8-A601-134D-A8FE-0A9EEB09FE2C}" type="sibTrans" cxnId="{1B1736B7-09A3-BC4A-A02C-1869B203A151}">
      <dgm:prSet/>
      <dgm:spPr/>
      <dgm:t>
        <a:bodyPr/>
        <a:lstStyle/>
        <a:p>
          <a:endParaRPr lang="en-US"/>
        </a:p>
      </dgm:t>
    </dgm:pt>
    <dgm:pt modelId="{77E7490F-B3B0-624A-88AB-4F2A46A1E54A}">
      <dgm:prSet phldrT="[Text]"/>
      <dgm:spPr/>
      <dgm:t>
        <a:bodyPr/>
        <a:lstStyle/>
        <a:p>
          <a:r>
            <a:rPr lang="en-US" dirty="0"/>
            <a:t>4. </a:t>
          </a:r>
          <a:r>
            <a:rPr lang="en-US" dirty="0" err="1"/>
            <a:t>Sincronize</a:t>
          </a:r>
          <a:r>
            <a:rPr lang="en-US" dirty="0"/>
            <a:t> o </a:t>
          </a:r>
          <a:r>
            <a:rPr lang="en-US" dirty="0" err="1"/>
            <a:t>código</a:t>
          </a:r>
          <a:r>
            <a:rPr lang="en-US" dirty="0"/>
            <a:t> com o GitHub</a:t>
          </a:r>
        </a:p>
      </dgm:t>
    </dgm:pt>
    <dgm:pt modelId="{C0B16B9F-7093-274C-AEE9-943E17961B79}" type="parTrans" cxnId="{DDDE089F-48B2-F445-9674-3C6BCD32C9AA}">
      <dgm:prSet/>
      <dgm:spPr/>
      <dgm:t>
        <a:bodyPr/>
        <a:lstStyle/>
        <a:p>
          <a:endParaRPr lang="en-US"/>
        </a:p>
      </dgm:t>
    </dgm:pt>
    <dgm:pt modelId="{E7862DC0-3E1B-4C49-A577-A0FDA607FCED}" type="sibTrans" cxnId="{DDDE089F-48B2-F445-9674-3C6BCD32C9AA}">
      <dgm:prSet/>
      <dgm:spPr/>
      <dgm:t>
        <a:bodyPr/>
        <a:lstStyle/>
        <a:p>
          <a:endParaRPr lang="en-US"/>
        </a:p>
      </dgm:t>
    </dgm:pt>
    <dgm:pt modelId="{BB6D041E-C287-C34C-8151-FA72E0873A18}" type="pres">
      <dgm:prSet presAssocID="{4FA0C92A-97E0-2D49-8315-8E1A493642A4}" presName="cycle" presStyleCnt="0">
        <dgm:presLayoutVars>
          <dgm:dir/>
          <dgm:resizeHandles val="exact"/>
        </dgm:presLayoutVars>
      </dgm:prSet>
      <dgm:spPr/>
    </dgm:pt>
    <dgm:pt modelId="{78DAF18B-64B6-AB49-94E6-7B0B8B701043}" type="pres">
      <dgm:prSet presAssocID="{2F6AD14A-1001-2347-A792-F761D1A184D7}" presName="dummy" presStyleCnt="0"/>
      <dgm:spPr/>
    </dgm:pt>
    <dgm:pt modelId="{CFBFC4DD-89C0-8A40-80F3-CD0BC8F50822}" type="pres">
      <dgm:prSet presAssocID="{2F6AD14A-1001-2347-A792-F761D1A184D7}" presName="node" presStyleLbl="revTx" presStyleIdx="0" presStyleCnt="4">
        <dgm:presLayoutVars>
          <dgm:bulletEnabled val="1"/>
        </dgm:presLayoutVars>
      </dgm:prSet>
      <dgm:spPr/>
    </dgm:pt>
    <dgm:pt modelId="{9E9EAF44-6AF2-EA4D-B021-E07C05CBFC2B}" type="pres">
      <dgm:prSet presAssocID="{3042D437-2DF1-7B4E-9B10-E48072CC02A8}" presName="sibTrans" presStyleLbl="node1" presStyleIdx="0" presStyleCnt="4"/>
      <dgm:spPr/>
    </dgm:pt>
    <dgm:pt modelId="{0C908C1E-EB65-B440-B9E8-00D27C286E33}" type="pres">
      <dgm:prSet presAssocID="{10E79491-5200-764E-A625-2D0CFCC09369}" presName="dummy" presStyleCnt="0"/>
      <dgm:spPr/>
    </dgm:pt>
    <dgm:pt modelId="{1AC3E1C9-03B8-0F4F-A0BE-A253E953B1FA}" type="pres">
      <dgm:prSet presAssocID="{10E79491-5200-764E-A625-2D0CFCC09369}" presName="node" presStyleLbl="revTx" presStyleIdx="1" presStyleCnt="4">
        <dgm:presLayoutVars>
          <dgm:bulletEnabled val="1"/>
        </dgm:presLayoutVars>
      </dgm:prSet>
      <dgm:spPr/>
    </dgm:pt>
    <dgm:pt modelId="{0B35B60B-89CE-2D48-95BA-D893036748D9}" type="pres">
      <dgm:prSet presAssocID="{3438D176-92A0-B446-B655-34999C2902FD}" presName="sibTrans" presStyleLbl="node1" presStyleIdx="1" presStyleCnt="4"/>
      <dgm:spPr/>
    </dgm:pt>
    <dgm:pt modelId="{A9C4A77A-1944-B749-AC6B-8A5938800AA5}" type="pres">
      <dgm:prSet presAssocID="{B704C80F-29F5-4444-8C2A-677E3DBE19B7}" presName="dummy" presStyleCnt="0"/>
      <dgm:spPr/>
    </dgm:pt>
    <dgm:pt modelId="{D4A06C37-0E39-9143-98C3-8839E664B5C1}" type="pres">
      <dgm:prSet presAssocID="{B704C80F-29F5-4444-8C2A-677E3DBE19B7}" presName="node" presStyleLbl="revTx" presStyleIdx="2" presStyleCnt="4">
        <dgm:presLayoutVars>
          <dgm:bulletEnabled val="1"/>
        </dgm:presLayoutVars>
      </dgm:prSet>
      <dgm:spPr/>
    </dgm:pt>
    <dgm:pt modelId="{B2E0D3B8-5987-3541-911C-CA46DB3F3597}" type="pres">
      <dgm:prSet presAssocID="{8FA684F8-A601-134D-A8FE-0A9EEB09FE2C}" presName="sibTrans" presStyleLbl="node1" presStyleIdx="2" presStyleCnt="4"/>
      <dgm:spPr/>
    </dgm:pt>
    <dgm:pt modelId="{0747109A-36C0-B347-9EA5-F99418647A0F}" type="pres">
      <dgm:prSet presAssocID="{77E7490F-B3B0-624A-88AB-4F2A46A1E54A}" presName="dummy" presStyleCnt="0"/>
      <dgm:spPr/>
    </dgm:pt>
    <dgm:pt modelId="{2F325ABF-9629-A24F-B742-B6F4E4915792}" type="pres">
      <dgm:prSet presAssocID="{77E7490F-B3B0-624A-88AB-4F2A46A1E54A}" presName="node" presStyleLbl="revTx" presStyleIdx="3" presStyleCnt="4">
        <dgm:presLayoutVars>
          <dgm:bulletEnabled val="1"/>
        </dgm:presLayoutVars>
      </dgm:prSet>
      <dgm:spPr/>
    </dgm:pt>
    <dgm:pt modelId="{3A30315A-0809-0441-95E4-A84681C21805}" type="pres">
      <dgm:prSet presAssocID="{E7862DC0-3E1B-4C49-A577-A0FDA607FCED}" presName="sibTrans" presStyleLbl="node1" presStyleIdx="3" presStyleCnt="4"/>
      <dgm:spPr/>
    </dgm:pt>
  </dgm:ptLst>
  <dgm:cxnLst>
    <dgm:cxn modelId="{54CF5201-E87C-484D-BC78-0CFC5D63F9C1}" srcId="{4FA0C92A-97E0-2D49-8315-8E1A493642A4}" destId="{10E79491-5200-764E-A625-2D0CFCC09369}" srcOrd="1" destOrd="0" parTransId="{1C3BD151-791D-2444-AF5D-0A4E3F3B9047}" sibTransId="{3438D176-92A0-B446-B655-34999C2902FD}"/>
    <dgm:cxn modelId="{9753C625-9724-624B-865D-8A8D9EFDAED1}" type="presOf" srcId="{4FA0C92A-97E0-2D49-8315-8E1A493642A4}" destId="{BB6D041E-C287-C34C-8151-FA72E0873A18}" srcOrd="0" destOrd="0" presId="urn:microsoft.com/office/officeart/2005/8/layout/cycle1"/>
    <dgm:cxn modelId="{4E3D0E45-8AD7-9842-B716-D6DB24F35E62}" type="presOf" srcId="{3438D176-92A0-B446-B655-34999C2902FD}" destId="{0B35B60B-89CE-2D48-95BA-D893036748D9}" srcOrd="0" destOrd="0" presId="urn:microsoft.com/office/officeart/2005/8/layout/cycle1"/>
    <dgm:cxn modelId="{B163334B-8C72-3D45-842C-BE7C5B00DBBF}" type="presOf" srcId="{10E79491-5200-764E-A625-2D0CFCC09369}" destId="{1AC3E1C9-03B8-0F4F-A0BE-A253E953B1FA}" srcOrd="0" destOrd="0" presId="urn:microsoft.com/office/officeart/2005/8/layout/cycle1"/>
    <dgm:cxn modelId="{52B23B52-B9C2-C044-A95B-A5ECEF91C778}" srcId="{4FA0C92A-97E0-2D49-8315-8E1A493642A4}" destId="{2F6AD14A-1001-2347-A792-F761D1A184D7}" srcOrd="0" destOrd="0" parTransId="{8523BD39-4FF3-B44F-BC72-963412514D46}" sibTransId="{3042D437-2DF1-7B4E-9B10-E48072CC02A8}"/>
    <dgm:cxn modelId="{EC8CFA54-C2A4-9243-81D0-40107867E6DE}" type="presOf" srcId="{8FA684F8-A601-134D-A8FE-0A9EEB09FE2C}" destId="{B2E0D3B8-5987-3541-911C-CA46DB3F3597}" srcOrd="0" destOrd="0" presId="urn:microsoft.com/office/officeart/2005/8/layout/cycle1"/>
    <dgm:cxn modelId="{AA682D9B-B26C-E24B-807A-6B8EAD2770EC}" type="presOf" srcId="{E7862DC0-3E1B-4C49-A577-A0FDA607FCED}" destId="{3A30315A-0809-0441-95E4-A84681C21805}" srcOrd="0" destOrd="0" presId="urn:microsoft.com/office/officeart/2005/8/layout/cycle1"/>
    <dgm:cxn modelId="{DDDE089F-48B2-F445-9674-3C6BCD32C9AA}" srcId="{4FA0C92A-97E0-2D49-8315-8E1A493642A4}" destId="{77E7490F-B3B0-624A-88AB-4F2A46A1E54A}" srcOrd="3" destOrd="0" parTransId="{C0B16B9F-7093-274C-AEE9-943E17961B79}" sibTransId="{E7862DC0-3E1B-4C49-A577-A0FDA607FCED}"/>
    <dgm:cxn modelId="{1B1736B7-09A3-BC4A-A02C-1869B203A151}" srcId="{4FA0C92A-97E0-2D49-8315-8E1A493642A4}" destId="{B704C80F-29F5-4444-8C2A-677E3DBE19B7}" srcOrd="2" destOrd="0" parTransId="{29460DF9-A395-4440-BAFE-8EBC6EDCC602}" sibTransId="{8FA684F8-A601-134D-A8FE-0A9EEB09FE2C}"/>
    <dgm:cxn modelId="{D53ABDB9-4998-F44A-962A-B0827C028C43}" type="presOf" srcId="{3042D437-2DF1-7B4E-9B10-E48072CC02A8}" destId="{9E9EAF44-6AF2-EA4D-B021-E07C05CBFC2B}" srcOrd="0" destOrd="0" presId="urn:microsoft.com/office/officeart/2005/8/layout/cycle1"/>
    <dgm:cxn modelId="{965FB8BC-30DD-AF41-9035-8A62B0E40CE0}" type="presOf" srcId="{B704C80F-29F5-4444-8C2A-677E3DBE19B7}" destId="{D4A06C37-0E39-9143-98C3-8839E664B5C1}" srcOrd="0" destOrd="0" presId="urn:microsoft.com/office/officeart/2005/8/layout/cycle1"/>
    <dgm:cxn modelId="{9B92CFCA-6348-8840-A58A-0FF19D53589C}" type="presOf" srcId="{77E7490F-B3B0-624A-88AB-4F2A46A1E54A}" destId="{2F325ABF-9629-A24F-B742-B6F4E4915792}" srcOrd="0" destOrd="0" presId="urn:microsoft.com/office/officeart/2005/8/layout/cycle1"/>
    <dgm:cxn modelId="{553ED3D8-EE83-104D-AD2F-06DC10C23B3D}" type="presOf" srcId="{2F6AD14A-1001-2347-A792-F761D1A184D7}" destId="{CFBFC4DD-89C0-8A40-80F3-CD0BC8F50822}" srcOrd="0" destOrd="0" presId="urn:microsoft.com/office/officeart/2005/8/layout/cycle1"/>
    <dgm:cxn modelId="{47463BF8-731F-7744-91E1-5280DB46BB9F}" type="presParOf" srcId="{BB6D041E-C287-C34C-8151-FA72E0873A18}" destId="{78DAF18B-64B6-AB49-94E6-7B0B8B701043}" srcOrd="0" destOrd="0" presId="urn:microsoft.com/office/officeart/2005/8/layout/cycle1"/>
    <dgm:cxn modelId="{8630521B-F5D7-F743-975C-6D5C621C0429}" type="presParOf" srcId="{BB6D041E-C287-C34C-8151-FA72E0873A18}" destId="{CFBFC4DD-89C0-8A40-80F3-CD0BC8F50822}" srcOrd="1" destOrd="0" presId="urn:microsoft.com/office/officeart/2005/8/layout/cycle1"/>
    <dgm:cxn modelId="{F71A12B5-445D-F44D-928A-C641993DC7CB}" type="presParOf" srcId="{BB6D041E-C287-C34C-8151-FA72E0873A18}" destId="{9E9EAF44-6AF2-EA4D-B021-E07C05CBFC2B}" srcOrd="2" destOrd="0" presId="urn:microsoft.com/office/officeart/2005/8/layout/cycle1"/>
    <dgm:cxn modelId="{1882157A-48F5-144E-8C54-5E70C1F3512D}" type="presParOf" srcId="{BB6D041E-C287-C34C-8151-FA72E0873A18}" destId="{0C908C1E-EB65-B440-B9E8-00D27C286E33}" srcOrd="3" destOrd="0" presId="urn:microsoft.com/office/officeart/2005/8/layout/cycle1"/>
    <dgm:cxn modelId="{54AEAEF5-80FF-6446-AD3E-8118AE7C96DB}" type="presParOf" srcId="{BB6D041E-C287-C34C-8151-FA72E0873A18}" destId="{1AC3E1C9-03B8-0F4F-A0BE-A253E953B1FA}" srcOrd="4" destOrd="0" presId="urn:microsoft.com/office/officeart/2005/8/layout/cycle1"/>
    <dgm:cxn modelId="{DE19300A-56A1-154F-8E4E-A84EEA61F675}" type="presParOf" srcId="{BB6D041E-C287-C34C-8151-FA72E0873A18}" destId="{0B35B60B-89CE-2D48-95BA-D893036748D9}" srcOrd="5" destOrd="0" presId="urn:microsoft.com/office/officeart/2005/8/layout/cycle1"/>
    <dgm:cxn modelId="{441F5E3F-552F-0A40-A0E8-F71DAE969230}" type="presParOf" srcId="{BB6D041E-C287-C34C-8151-FA72E0873A18}" destId="{A9C4A77A-1944-B749-AC6B-8A5938800AA5}" srcOrd="6" destOrd="0" presId="urn:microsoft.com/office/officeart/2005/8/layout/cycle1"/>
    <dgm:cxn modelId="{D8C54E38-EA02-BD46-8D02-DE53CB7FFFF6}" type="presParOf" srcId="{BB6D041E-C287-C34C-8151-FA72E0873A18}" destId="{D4A06C37-0E39-9143-98C3-8839E664B5C1}" srcOrd="7" destOrd="0" presId="urn:microsoft.com/office/officeart/2005/8/layout/cycle1"/>
    <dgm:cxn modelId="{8FC2DEE6-EAA0-784C-A841-84BC9F646910}" type="presParOf" srcId="{BB6D041E-C287-C34C-8151-FA72E0873A18}" destId="{B2E0D3B8-5987-3541-911C-CA46DB3F3597}" srcOrd="8" destOrd="0" presId="urn:microsoft.com/office/officeart/2005/8/layout/cycle1"/>
    <dgm:cxn modelId="{941C1D6B-DA9A-EF4D-B03C-CECDC996409C}" type="presParOf" srcId="{BB6D041E-C287-C34C-8151-FA72E0873A18}" destId="{0747109A-36C0-B347-9EA5-F99418647A0F}" srcOrd="9" destOrd="0" presId="urn:microsoft.com/office/officeart/2005/8/layout/cycle1"/>
    <dgm:cxn modelId="{15C5DD1B-34E1-F944-98F0-8097E96FB212}" type="presParOf" srcId="{BB6D041E-C287-C34C-8151-FA72E0873A18}" destId="{2F325ABF-9629-A24F-B742-B6F4E4915792}" srcOrd="10" destOrd="0" presId="urn:microsoft.com/office/officeart/2005/8/layout/cycle1"/>
    <dgm:cxn modelId="{C40BE0FF-5C7E-B642-B14B-2839A9C774C5}" type="presParOf" srcId="{BB6D041E-C287-C34C-8151-FA72E0873A18}" destId="{3A30315A-0809-0441-95E4-A84681C21805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BFC4DD-89C0-8A40-80F3-CD0BC8F50822}">
      <dsp:nvSpPr>
        <dsp:cNvPr id="0" name=""/>
        <dsp:cNvSpPr/>
      </dsp:nvSpPr>
      <dsp:spPr>
        <a:xfrm>
          <a:off x="2133268" y="48733"/>
          <a:ext cx="774844" cy="774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 </a:t>
          </a:r>
          <a:r>
            <a:rPr lang="en-US" sz="1100" kern="1200" dirty="0" err="1"/>
            <a:t>Escreva</a:t>
          </a:r>
          <a:r>
            <a:rPr lang="en-US" sz="1100" kern="1200" dirty="0"/>
            <a:t> o </a:t>
          </a:r>
          <a:r>
            <a:rPr lang="en-US" sz="1100" kern="1200" dirty="0" err="1"/>
            <a:t>código</a:t>
          </a:r>
          <a:endParaRPr lang="en-US" sz="1100" kern="1200" dirty="0"/>
        </a:p>
      </dsp:txBody>
      <dsp:txXfrm>
        <a:off x="2133268" y="48733"/>
        <a:ext cx="774844" cy="774844"/>
      </dsp:txXfrm>
    </dsp:sp>
    <dsp:sp modelId="{9E9EAF44-6AF2-EA4D-B021-E07C05CBFC2B}">
      <dsp:nvSpPr>
        <dsp:cNvPr id="0" name=""/>
        <dsp:cNvSpPr/>
      </dsp:nvSpPr>
      <dsp:spPr>
        <a:xfrm>
          <a:off x="768082" y="-146"/>
          <a:ext cx="2188909" cy="2188909"/>
        </a:xfrm>
        <a:prstGeom prst="circularArrow">
          <a:avLst>
            <a:gd name="adj1" fmla="val 6903"/>
            <a:gd name="adj2" fmla="val 465406"/>
            <a:gd name="adj3" fmla="val 549189"/>
            <a:gd name="adj4" fmla="val 20585405"/>
            <a:gd name="adj5" fmla="val 80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C3E1C9-03B8-0F4F-A0BE-A253E953B1FA}">
      <dsp:nvSpPr>
        <dsp:cNvPr id="0" name=""/>
        <dsp:cNvSpPr/>
      </dsp:nvSpPr>
      <dsp:spPr>
        <a:xfrm>
          <a:off x="2133268" y="1365039"/>
          <a:ext cx="774844" cy="774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 </a:t>
          </a:r>
          <a:r>
            <a:rPr lang="en-US" sz="1100" kern="1200" dirty="0" err="1"/>
            <a:t>Comente</a:t>
          </a:r>
          <a:r>
            <a:rPr lang="en-US" sz="1100" kern="1200" dirty="0"/>
            <a:t> o </a:t>
          </a:r>
          <a:r>
            <a:rPr lang="en-US" sz="1100" kern="1200" dirty="0" err="1"/>
            <a:t>código</a:t>
          </a:r>
          <a:endParaRPr lang="en-US" sz="1100" kern="1200" dirty="0"/>
        </a:p>
      </dsp:txBody>
      <dsp:txXfrm>
        <a:off x="2133268" y="1365039"/>
        <a:ext cx="774844" cy="774844"/>
      </dsp:txXfrm>
    </dsp:sp>
    <dsp:sp modelId="{0B35B60B-89CE-2D48-95BA-D893036748D9}">
      <dsp:nvSpPr>
        <dsp:cNvPr id="0" name=""/>
        <dsp:cNvSpPr/>
      </dsp:nvSpPr>
      <dsp:spPr>
        <a:xfrm>
          <a:off x="768082" y="-146"/>
          <a:ext cx="2188909" cy="2188909"/>
        </a:xfrm>
        <a:prstGeom prst="circularArrow">
          <a:avLst>
            <a:gd name="adj1" fmla="val 6903"/>
            <a:gd name="adj2" fmla="val 465406"/>
            <a:gd name="adj3" fmla="val 5949189"/>
            <a:gd name="adj4" fmla="val 4385405"/>
            <a:gd name="adj5" fmla="val 80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06C37-0E39-9143-98C3-8839E664B5C1}">
      <dsp:nvSpPr>
        <dsp:cNvPr id="0" name=""/>
        <dsp:cNvSpPr/>
      </dsp:nvSpPr>
      <dsp:spPr>
        <a:xfrm>
          <a:off x="816962" y="1365039"/>
          <a:ext cx="774844" cy="774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 </a:t>
          </a:r>
          <a:r>
            <a:rPr lang="en-US" sz="1100" kern="1200" dirty="0" err="1"/>
            <a:t>Dê</a:t>
          </a:r>
          <a:r>
            <a:rPr lang="en-US" sz="1100" kern="1200" dirty="0"/>
            <a:t> commit para </a:t>
          </a:r>
          <a:r>
            <a:rPr lang="en-US" sz="1100" kern="1200" dirty="0" err="1"/>
            <a:t>controlar</a:t>
          </a:r>
          <a:r>
            <a:rPr lang="en-US" sz="1100" kern="1200" dirty="0"/>
            <a:t> </a:t>
          </a:r>
          <a:r>
            <a:rPr lang="en-US" sz="1100" kern="1200" dirty="0" err="1"/>
            <a:t>versão</a:t>
          </a:r>
          <a:endParaRPr lang="en-US" sz="1100" kern="1200" dirty="0"/>
        </a:p>
      </dsp:txBody>
      <dsp:txXfrm>
        <a:off x="816962" y="1365039"/>
        <a:ext cx="774844" cy="774844"/>
      </dsp:txXfrm>
    </dsp:sp>
    <dsp:sp modelId="{B2E0D3B8-5987-3541-911C-CA46DB3F3597}">
      <dsp:nvSpPr>
        <dsp:cNvPr id="0" name=""/>
        <dsp:cNvSpPr/>
      </dsp:nvSpPr>
      <dsp:spPr>
        <a:xfrm>
          <a:off x="768082" y="-146"/>
          <a:ext cx="2188909" cy="2188909"/>
        </a:xfrm>
        <a:prstGeom prst="circularArrow">
          <a:avLst>
            <a:gd name="adj1" fmla="val 6903"/>
            <a:gd name="adj2" fmla="val 465406"/>
            <a:gd name="adj3" fmla="val 11349189"/>
            <a:gd name="adj4" fmla="val 9785405"/>
            <a:gd name="adj5" fmla="val 80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25ABF-9629-A24F-B742-B6F4E4915792}">
      <dsp:nvSpPr>
        <dsp:cNvPr id="0" name=""/>
        <dsp:cNvSpPr/>
      </dsp:nvSpPr>
      <dsp:spPr>
        <a:xfrm>
          <a:off x="816962" y="48733"/>
          <a:ext cx="774844" cy="774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4. </a:t>
          </a:r>
          <a:r>
            <a:rPr lang="en-US" sz="1100" kern="1200" dirty="0" err="1"/>
            <a:t>Sincronize</a:t>
          </a:r>
          <a:r>
            <a:rPr lang="en-US" sz="1100" kern="1200" dirty="0"/>
            <a:t> o </a:t>
          </a:r>
          <a:r>
            <a:rPr lang="en-US" sz="1100" kern="1200" dirty="0" err="1"/>
            <a:t>código</a:t>
          </a:r>
          <a:r>
            <a:rPr lang="en-US" sz="1100" kern="1200" dirty="0"/>
            <a:t> com o GitHub</a:t>
          </a:r>
        </a:p>
      </dsp:txBody>
      <dsp:txXfrm>
        <a:off x="816962" y="48733"/>
        <a:ext cx="774844" cy="774844"/>
      </dsp:txXfrm>
    </dsp:sp>
    <dsp:sp modelId="{3A30315A-0809-0441-95E4-A84681C21805}">
      <dsp:nvSpPr>
        <dsp:cNvPr id="0" name=""/>
        <dsp:cNvSpPr/>
      </dsp:nvSpPr>
      <dsp:spPr>
        <a:xfrm>
          <a:off x="768082" y="-146"/>
          <a:ext cx="2188909" cy="2188909"/>
        </a:xfrm>
        <a:prstGeom prst="circularArrow">
          <a:avLst>
            <a:gd name="adj1" fmla="val 6903"/>
            <a:gd name="adj2" fmla="val 465406"/>
            <a:gd name="adj3" fmla="val 16749189"/>
            <a:gd name="adj4" fmla="val 15185405"/>
            <a:gd name="adj5" fmla="val 805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kulma.github.io/2018-03-18-Prime-Hints-for-Running-a-data-project-in-R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maraaverick.rbind.io/2017/09/r-workflow-fun/" TargetMode="External"/><Relationship Id="rId4" Type="http://schemas.openxmlformats.org/officeDocument/2006/relationships/hyperlink" Target="https://csgillespie.github.io/efficientR/workflow.html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kulma.github.io/2018-03-18-Prime-Hints-for-Running-a-data-project-in-R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maraaverick.rbind.io/2017/09/r-workflow-fun/" TargetMode="External"/><Relationship Id="rId4" Type="http://schemas.openxmlformats.org/officeDocument/2006/relationships/hyperlink" Target="https://csgillespie.github.io/efficientR/workflow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2fc6bf72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2fc6bf72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>
          <a:extLst>
            <a:ext uri="{FF2B5EF4-FFF2-40B4-BE49-F238E27FC236}">
              <a16:creationId xmlns:a16="http://schemas.microsoft.com/office/drawing/2014/main" id="{3E783511-AE5F-6204-5597-8343D1210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2fc6bf72f_0_225:notes">
            <a:extLst>
              <a:ext uri="{FF2B5EF4-FFF2-40B4-BE49-F238E27FC236}">
                <a16:creationId xmlns:a16="http://schemas.microsoft.com/office/drawing/2014/main" id="{1FBBD2EB-CCD7-601A-63C2-978CD1AA84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2fc6bf72f_0_225:notes">
            <a:extLst>
              <a:ext uri="{FF2B5EF4-FFF2-40B4-BE49-F238E27FC236}">
                <a16:creationId xmlns:a16="http://schemas.microsoft.com/office/drawing/2014/main" id="{2E2CF4CB-8945-94AC-F135-51F86F0681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Links: </a:t>
            </a:r>
            <a:r>
              <a:rPr lang="en" sz="1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https://kkulma.github.io/2018-03-18-Prime-Hints-for-Running-a-data-project-in-R/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Workflow: </a:t>
            </a:r>
            <a:r>
              <a:rPr lang="en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https://csgillespie.github.io/efficientR/workflow.html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Workflow collection: </a:t>
            </a:r>
            <a:r>
              <a:rPr lang="en" sz="14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https://maraaverick.rbind.io/2017/09/r-workflow-fun/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773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04e30a0b_1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304e30a0b_1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6bf72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6bf72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3d720dd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3d720dd1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304e30a0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304e30a0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304e30a0b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304e30a0b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04e30a0b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04e30a0b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304e30a0b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304e30a0b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304e30a0b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304e30a0b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304e30a0b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304e30a0b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CDC63F8-2B13-3CC7-2D6F-67DCF217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2fc6bf72f_0_76:notes">
            <a:extLst>
              <a:ext uri="{FF2B5EF4-FFF2-40B4-BE49-F238E27FC236}">
                <a16:creationId xmlns:a16="http://schemas.microsoft.com/office/drawing/2014/main" id="{31766C4E-B618-2D89-2A67-C9A01ACE67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2fc6bf72f_0_76:notes">
            <a:extLst>
              <a:ext uri="{FF2B5EF4-FFF2-40B4-BE49-F238E27FC236}">
                <a16:creationId xmlns:a16="http://schemas.microsoft.com/office/drawing/2014/main" id="{0D2C5578-B6C6-BD49-3672-7A568E2EFA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346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304e30a0b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304e30a0b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304e30a0b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304e30a0b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:a16="http://schemas.microsoft.com/office/drawing/2014/main" id="{14C6E175-1F0A-54A2-9245-41A20AE79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304e30a0b_1_192:notes">
            <a:extLst>
              <a:ext uri="{FF2B5EF4-FFF2-40B4-BE49-F238E27FC236}">
                <a16:creationId xmlns:a16="http://schemas.microsoft.com/office/drawing/2014/main" id="{6ED4D62A-5DF9-470C-F1B1-AB875D955F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304e30a0b_1_192:notes">
            <a:extLst>
              <a:ext uri="{FF2B5EF4-FFF2-40B4-BE49-F238E27FC236}">
                <a16:creationId xmlns:a16="http://schemas.microsoft.com/office/drawing/2014/main" id="{2D88521E-C03A-E88A-38F8-581F756986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354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304e30a0b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304e30a0b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304e30a0b_1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304e30a0b_1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304e30a0b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304e30a0b_1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>
          <a:extLst>
            <a:ext uri="{FF2B5EF4-FFF2-40B4-BE49-F238E27FC236}">
              <a16:creationId xmlns:a16="http://schemas.microsoft.com/office/drawing/2014/main" id="{41956E07-B6F7-82D4-F396-DCD47870A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304e30a0b_1_136:notes">
            <a:extLst>
              <a:ext uri="{FF2B5EF4-FFF2-40B4-BE49-F238E27FC236}">
                <a16:creationId xmlns:a16="http://schemas.microsoft.com/office/drawing/2014/main" id="{28C080A3-540D-E03B-5C78-A61D0BFCF6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304e30a0b_1_136:notes">
            <a:extLst>
              <a:ext uri="{FF2B5EF4-FFF2-40B4-BE49-F238E27FC236}">
                <a16:creationId xmlns:a16="http://schemas.microsoft.com/office/drawing/2014/main" id="{C7064067-1FB1-BE20-D266-DB24578A67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2373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304e30a0b_1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304e30a0b_1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304e30a0b_1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304e30a0b_1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304e30a0b_1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304e30a0b_1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2fc6bf72f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2fc6bf72f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 = I</a:t>
            </a:r>
            <a:r>
              <a:rPr lang="en-US" b="0" i="0" dirty="0">
                <a:solidFill>
                  <a:srgbClr val="FFFFFF"/>
                </a:solidFill>
                <a:effectLst/>
                <a:latin typeface="Google Sans"/>
              </a:rPr>
              <a:t>ntegrated development environment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304e30a0b_1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304e30a0b_1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304e30a0b_1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304e30a0b_1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>
          <a:extLst>
            <a:ext uri="{FF2B5EF4-FFF2-40B4-BE49-F238E27FC236}">
              <a16:creationId xmlns:a16="http://schemas.microsoft.com/office/drawing/2014/main" id="{7FCA2735-00A0-935C-E51D-68002A938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304e30a0b_1_282:notes">
            <a:extLst>
              <a:ext uri="{FF2B5EF4-FFF2-40B4-BE49-F238E27FC236}">
                <a16:creationId xmlns:a16="http://schemas.microsoft.com/office/drawing/2014/main" id="{0411BA1B-DF92-AEDA-5E11-CE4F98F37C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304e30a0b_1_282:notes">
            <a:extLst>
              <a:ext uri="{FF2B5EF4-FFF2-40B4-BE49-F238E27FC236}">
                <a16:creationId xmlns:a16="http://schemas.microsoft.com/office/drawing/2014/main" id="{322B5A6B-3B0B-A9BD-4659-81B34BA28D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626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0279E162-E6DE-6F96-0442-F2F5CCDF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2fc6bf72f_0_143:notes">
            <a:extLst>
              <a:ext uri="{FF2B5EF4-FFF2-40B4-BE49-F238E27FC236}">
                <a16:creationId xmlns:a16="http://schemas.microsoft.com/office/drawing/2014/main" id="{C18FD918-F040-33A5-921A-A29211F168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2fc6bf72f_0_143:notes">
            <a:extLst>
              <a:ext uri="{FF2B5EF4-FFF2-40B4-BE49-F238E27FC236}">
                <a16:creationId xmlns:a16="http://schemas.microsoft.com/office/drawing/2014/main" id="{1306C3D8-B122-CA26-BDF9-E1F07C51EF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544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358D485E-B54A-DA52-4507-7A8FBB68E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2fc6bf72f_0_143:notes">
            <a:extLst>
              <a:ext uri="{FF2B5EF4-FFF2-40B4-BE49-F238E27FC236}">
                <a16:creationId xmlns:a16="http://schemas.microsoft.com/office/drawing/2014/main" id="{7F532004-1B48-F6DD-07C7-4E6F190CA5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2fc6bf72f_0_143:notes">
            <a:extLst>
              <a:ext uri="{FF2B5EF4-FFF2-40B4-BE49-F238E27FC236}">
                <a16:creationId xmlns:a16="http://schemas.microsoft.com/office/drawing/2014/main" id="{2FC42712-D663-43A3-FB5E-70E56AED5D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072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8E363EC9-21BD-746F-56C0-FEB12478C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2fc6bf72f_0_143:notes">
            <a:extLst>
              <a:ext uri="{FF2B5EF4-FFF2-40B4-BE49-F238E27FC236}">
                <a16:creationId xmlns:a16="http://schemas.microsoft.com/office/drawing/2014/main" id="{8EC3A293-A15B-4627-0F39-4C20BE85B8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2fc6bf72f_0_143:notes">
            <a:extLst>
              <a:ext uri="{FF2B5EF4-FFF2-40B4-BE49-F238E27FC236}">
                <a16:creationId xmlns:a16="http://schemas.microsoft.com/office/drawing/2014/main" id="{F72AE9F4-6CC6-7AB4-C8E2-48A5D2B2C6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376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2fc6bf72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2fc6bf72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FE465719-79E8-AB89-8082-34BAE4756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2fc6bf72f_0_136:notes">
            <a:extLst>
              <a:ext uri="{FF2B5EF4-FFF2-40B4-BE49-F238E27FC236}">
                <a16:creationId xmlns:a16="http://schemas.microsoft.com/office/drawing/2014/main" id="{3F6F97B1-1B59-EBF1-EA2D-ACC1E30B14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2fc6bf72f_0_136:notes">
            <a:extLst>
              <a:ext uri="{FF2B5EF4-FFF2-40B4-BE49-F238E27FC236}">
                <a16:creationId xmlns:a16="http://schemas.microsoft.com/office/drawing/2014/main" id="{AA974073-BDFB-F29E-9E2C-E341041E57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Estilo de Código: https://</a:t>
            </a:r>
            <a:r>
              <a:rPr lang="en-US" dirty="0" err="1"/>
              <a:t>google.github.io</a:t>
            </a:r>
            <a:r>
              <a:rPr lang="en-US" dirty="0"/>
              <a:t>/</a:t>
            </a:r>
            <a:r>
              <a:rPr lang="en-US" dirty="0" err="1"/>
              <a:t>styleguide</a:t>
            </a:r>
            <a:r>
              <a:rPr lang="en-US" dirty="0"/>
              <a:t>/</a:t>
            </a:r>
            <a:r>
              <a:rPr lang="en-US" dirty="0" err="1"/>
              <a:t>Rguide.html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4583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2fc6bf72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2fc6bf72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Links: </a:t>
            </a:r>
            <a:r>
              <a:rPr lang="en" sz="1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https://kkulma.github.io/2018-03-18-Prime-Hints-for-Running-a-data-project-in-R/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Workflow: </a:t>
            </a:r>
            <a:r>
              <a:rPr lang="en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https://csgillespie.github.io/efficientR/workflow.html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Workflow collection: </a:t>
            </a:r>
            <a:r>
              <a:rPr lang="en" sz="14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https://maraaverick.rbind.io/2017/09/r-workflow-fun/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0" y="1410750"/>
            <a:ext cx="9144000" cy="1161000"/>
          </a:xfrm>
          <a:prstGeom prst="rect">
            <a:avLst/>
          </a:prstGeom>
          <a:solidFill>
            <a:srgbClr val="000000">
              <a:alpha val="54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Dicas</a:t>
            </a:r>
            <a:r>
              <a:rPr lang="en" sz="24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Gestão</a:t>
            </a:r>
            <a:r>
              <a:rPr lang="en" sz="24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sz="24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Organização</a:t>
            </a:r>
            <a:r>
              <a:rPr lang="en" sz="24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dados </a:t>
            </a:r>
            <a:br>
              <a:rPr lang="en" sz="24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</a:br>
            <a:r>
              <a:rPr lang="en" sz="24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para </a:t>
            </a:r>
            <a:r>
              <a:rPr lang="en" sz="24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projetos</a:t>
            </a:r>
            <a:r>
              <a:rPr lang="en" sz="24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4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em</a:t>
            </a:r>
            <a:r>
              <a:rPr lang="en" sz="24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4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linguagem</a:t>
            </a:r>
            <a:r>
              <a:rPr lang="en" sz="24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R </a:t>
            </a:r>
            <a:endParaRPr sz="24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F395B6-569E-3F72-726F-00B43A29396C}"/>
              </a:ext>
            </a:extLst>
          </p:cNvPr>
          <p:cNvSpPr txBox="1"/>
          <p:nvPr/>
        </p:nvSpPr>
        <p:spPr>
          <a:xfrm>
            <a:off x="218183" y="3464325"/>
            <a:ext cx="24901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Rubem Dornas</a:t>
            </a:r>
          </a:p>
          <a:p>
            <a:r>
              <a:rPr lang="en" sz="2400" dirty="0">
                <a:latin typeface="Aptos" panose="020B0004020202020204" pitchFamily="34" charset="0"/>
                <a:cs typeface="Times New Roman"/>
                <a:sym typeface="Times New Roman"/>
              </a:rPr>
              <a:t>18/</a:t>
            </a:r>
            <a:r>
              <a:rPr lang="en" sz="2400" dirty="0" err="1">
                <a:latin typeface="Aptos" panose="020B0004020202020204" pitchFamily="34" charset="0"/>
                <a:cs typeface="Times New Roman"/>
                <a:sym typeface="Times New Roman"/>
              </a:rPr>
              <a:t>abril</a:t>
            </a:r>
            <a:r>
              <a:rPr lang="en" sz="2400" dirty="0">
                <a:latin typeface="Aptos" panose="020B0004020202020204" pitchFamily="34" charset="0"/>
                <a:cs typeface="Times New Roman"/>
                <a:sym typeface="Times New Roman"/>
              </a:rPr>
              <a:t>/2025</a:t>
            </a:r>
            <a:endParaRPr lang="pt-BR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>
          <a:extLst>
            <a:ext uri="{FF2B5EF4-FFF2-40B4-BE49-F238E27FC236}">
              <a16:creationId xmlns:a16="http://schemas.microsoft.com/office/drawing/2014/main" id="{18FD4CBF-A337-4595-5BE7-E630ECB36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6F50859F-FB33-B774-1D25-166E493E1C90}"/>
              </a:ext>
            </a:extLst>
          </p:cNvPr>
          <p:cNvSpPr/>
          <p:nvPr/>
        </p:nvSpPr>
        <p:spPr>
          <a:xfrm>
            <a:off x="0" y="0"/>
            <a:ext cx="92007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Princípios</a:t>
            </a:r>
            <a:r>
              <a:rPr lang="en" sz="22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para um </a:t>
            </a: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bom</a:t>
            </a:r>
            <a:r>
              <a:rPr lang="en" sz="22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62DB33-AEFF-94B3-0DE2-67C7540963AC}"/>
              </a:ext>
            </a:extLst>
          </p:cNvPr>
          <p:cNvGrpSpPr/>
          <p:nvPr/>
        </p:nvGrpSpPr>
        <p:grpSpPr>
          <a:xfrm>
            <a:off x="771305" y="827536"/>
            <a:ext cx="7615349" cy="4443572"/>
            <a:chOff x="1443146" y="932238"/>
            <a:chExt cx="7615349" cy="444357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648A3D9-A316-3443-B504-C71F806F1DD3}"/>
                </a:ext>
              </a:extLst>
            </p:cNvPr>
            <p:cNvSpPr txBox="1"/>
            <p:nvPr/>
          </p:nvSpPr>
          <p:spPr>
            <a:xfrm>
              <a:off x="2242374" y="2067213"/>
              <a:ext cx="605702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2000" dirty="0">
                  <a:latin typeface="Aptos" panose="020B0004020202020204" pitchFamily="34" charset="0"/>
                </a:rPr>
                <a:t>Embrace a one folder = one project mentality. RStudio's "R projects" are excellent for encouraging this. This habit enables easy communication with other scientists and for that reason it is so important.</a:t>
              </a:r>
              <a:endParaRPr lang="pt-BR" sz="2000" dirty="0">
                <a:latin typeface="Aptos" panose="020B00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71F63C-D3E3-FB1E-B87C-1F0139245296}"/>
                </a:ext>
              </a:extLst>
            </p:cNvPr>
            <p:cNvSpPr txBox="1"/>
            <p:nvPr/>
          </p:nvSpPr>
          <p:spPr>
            <a:xfrm>
              <a:off x="1443146" y="932238"/>
              <a:ext cx="1005143" cy="2646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600" dirty="0">
                  <a:latin typeface="Aptos" panose="020B0004020202020204" pitchFamily="34" charset="0"/>
                </a:rPr>
                <a:t>“</a:t>
              </a:r>
              <a:endParaRPr lang="pt-BR" sz="16600" dirty="0">
                <a:latin typeface="Aptos" panose="020B00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BE2ACA-C838-FB62-5F88-F4F5886A8C36}"/>
                </a:ext>
              </a:extLst>
            </p:cNvPr>
            <p:cNvSpPr txBox="1"/>
            <p:nvPr/>
          </p:nvSpPr>
          <p:spPr>
            <a:xfrm>
              <a:off x="7454805" y="2728932"/>
              <a:ext cx="1603690" cy="2646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6600" dirty="0">
                  <a:latin typeface="Aptos" panose="020B0004020202020204" pitchFamily="34" charset="0"/>
                </a:rPr>
                <a:t>”</a:t>
              </a:r>
              <a:endParaRPr lang="pt-BR" sz="16600" dirty="0">
                <a:latin typeface="Aptos" panose="020B00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172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Estrutura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pastas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5930450" y="3385524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8400"/>
            <a:ext cx="1494300" cy="14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231750" y="1194600"/>
            <a:ext cx="10308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>
                <a:solidFill>
                  <a:srgbClr val="F3F3F3"/>
                </a:solidFill>
              </a:rPr>
              <a:t>Projeto</a:t>
            </a:r>
            <a:endParaRPr sz="2000" dirty="0">
              <a:solidFill>
                <a:srgbClr val="F3F3F3"/>
              </a:solidFill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1494300" y="925825"/>
            <a:ext cx="3931800" cy="3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3333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Meu </a:t>
            </a:r>
            <a:r>
              <a:rPr lang="en" sz="1800" dirty="0" err="1">
                <a:solidFill>
                  <a:srgbClr val="33333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Projeto</a:t>
            </a:r>
            <a:r>
              <a:rPr lang="en" sz="1800" dirty="0">
                <a:solidFill>
                  <a:srgbClr val="33333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/</a:t>
            </a:r>
            <a:endParaRPr sz="1800" dirty="0">
              <a:solidFill>
                <a:srgbClr val="33333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3333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R</a:t>
            </a:r>
            <a:endParaRPr sz="1800" dirty="0">
              <a:solidFill>
                <a:srgbClr val="33333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3333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data</a:t>
            </a:r>
            <a:endParaRPr sz="1800" dirty="0">
              <a:solidFill>
                <a:srgbClr val="33333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3333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raw</a:t>
            </a:r>
            <a:endParaRPr sz="1800" dirty="0">
              <a:solidFill>
                <a:srgbClr val="33333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>
                    <a:lumMod val="50000"/>
                  </a:schemeClr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temp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3333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processed</a:t>
            </a:r>
            <a:endParaRPr sz="1800" dirty="0">
              <a:solidFill>
                <a:srgbClr val="33333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33333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output</a:t>
            </a:r>
            <a:endParaRPr sz="1800" dirty="0">
              <a:solidFill>
                <a:srgbClr val="33333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3333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figures</a:t>
            </a:r>
            <a:endParaRPr sz="1800" dirty="0">
              <a:solidFill>
                <a:srgbClr val="33333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33333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tables</a:t>
            </a:r>
            <a:endParaRPr sz="1800" dirty="0">
              <a:solidFill>
                <a:srgbClr val="33333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3333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supp</a:t>
            </a:r>
            <a:endParaRPr sz="1800" dirty="0">
              <a:solidFill>
                <a:srgbClr val="33333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>
              <a:buSzPts val="1100"/>
            </a:pPr>
            <a:r>
              <a:rPr lang="en" sz="1800" dirty="0">
                <a:solidFill>
                  <a:schemeClr val="bg1">
                    <a:lumMod val="50000"/>
                  </a:schemeClr>
                </a:solidFill>
                <a:highlight>
                  <a:srgbClr val="FAFAFA"/>
                </a:highlight>
                <a:latin typeface="Aptos Mono" panose="020B0009020202020204" pitchFamily="49" charset="0"/>
                <a:cs typeface="Consolas"/>
                <a:sym typeface="Consolas"/>
              </a:rPr>
              <a:t>|--- doc</a:t>
            </a:r>
            <a:endParaRPr sz="1800" dirty="0">
              <a:solidFill>
                <a:schemeClr val="bg1">
                  <a:lumMod val="50000"/>
                </a:schemeClr>
              </a:solidFill>
              <a:highlight>
                <a:srgbClr val="FAFAFA"/>
              </a:highlight>
              <a:latin typeface="Aptos Mono" panose="020B0009020202020204" pitchFamily="49" charset="0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rgbClr val="33333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README.md</a:t>
            </a:r>
            <a:endParaRPr sz="1800" dirty="0">
              <a:solidFill>
                <a:srgbClr val="33333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rgbClr val="33333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TODO.md</a:t>
            </a:r>
            <a:endParaRPr sz="1800" dirty="0">
              <a:solidFill>
                <a:srgbClr val="33333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cxnSp>
        <p:nvCxnSpPr>
          <p:cNvPr id="126" name="Google Shape;126;p18"/>
          <p:cNvCxnSpPr>
            <a:cxnSpLocks/>
            <a:endCxn id="127" idx="1"/>
          </p:cNvCxnSpPr>
          <p:nvPr/>
        </p:nvCxnSpPr>
        <p:spPr>
          <a:xfrm flipV="1">
            <a:off x="3196910" y="860086"/>
            <a:ext cx="2468290" cy="17244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7" name="Google Shape;127;p18"/>
          <p:cNvSpPr txBox="1"/>
          <p:nvPr/>
        </p:nvSpPr>
        <p:spPr>
          <a:xfrm>
            <a:off x="5665200" y="724186"/>
            <a:ext cx="32697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Nome do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|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Diretório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raiz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5665200" y="1034370"/>
            <a:ext cx="32697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Pasta com scripts do R 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9" name="Google Shape;129;p18"/>
          <p:cNvCxnSpPr>
            <a:cxnSpLocks/>
            <a:endCxn id="128" idx="1"/>
          </p:cNvCxnSpPr>
          <p:nvPr/>
        </p:nvCxnSpPr>
        <p:spPr>
          <a:xfrm flipV="1">
            <a:off x="2582656" y="1170270"/>
            <a:ext cx="3082544" cy="1359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0" name="Google Shape;130;p18"/>
          <p:cNvSpPr txBox="1"/>
          <p:nvPr/>
        </p:nvSpPr>
        <p:spPr>
          <a:xfrm>
            <a:off x="5665200" y="1361214"/>
            <a:ext cx="32697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Pasta com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os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dados do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1" name="Google Shape;131;p18"/>
          <p:cNvCxnSpPr>
            <a:cxnSpLocks/>
            <a:endCxn id="130" idx="1"/>
          </p:cNvCxnSpPr>
          <p:nvPr/>
        </p:nvCxnSpPr>
        <p:spPr>
          <a:xfrm flipV="1">
            <a:off x="2875823" y="1497114"/>
            <a:ext cx="2789377" cy="80401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32;p18"/>
          <p:cNvSpPr txBox="1"/>
          <p:nvPr/>
        </p:nvSpPr>
        <p:spPr>
          <a:xfrm>
            <a:off x="5665200" y="1705474"/>
            <a:ext cx="32697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Dados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brutos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(read-only)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3" name="Google Shape;133;p18"/>
          <p:cNvCxnSpPr>
            <a:cxnSpLocks/>
            <a:endCxn id="132" idx="1"/>
          </p:cNvCxnSpPr>
          <p:nvPr/>
        </p:nvCxnSpPr>
        <p:spPr>
          <a:xfrm>
            <a:off x="3478801" y="1841374"/>
            <a:ext cx="2186399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Google Shape;134;p18"/>
          <p:cNvSpPr txBox="1"/>
          <p:nvPr/>
        </p:nvSpPr>
        <p:spPr>
          <a:xfrm>
            <a:off x="5665200" y="2238394"/>
            <a:ext cx="32697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Dados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processados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(para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análise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)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5665200" y="2599034"/>
            <a:ext cx="32697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Pasta com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os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produtos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das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análises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6" name="Google Shape;136;p18"/>
          <p:cNvCxnSpPr>
            <a:cxnSpLocks/>
            <a:endCxn id="135" idx="1"/>
          </p:cNvCxnSpPr>
          <p:nvPr/>
        </p:nvCxnSpPr>
        <p:spPr>
          <a:xfrm>
            <a:off x="3196910" y="2671487"/>
            <a:ext cx="2468290" cy="63447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" name="Google Shape;137;p18"/>
          <p:cNvSpPr txBox="1"/>
          <p:nvPr/>
        </p:nvSpPr>
        <p:spPr>
          <a:xfrm>
            <a:off x="5665200" y="2924774"/>
            <a:ext cx="32697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Figuras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geradas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nas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análises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8" name="Google Shape;138;p18"/>
          <p:cNvCxnSpPr>
            <a:endCxn id="137" idx="1"/>
          </p:cNvCxnSpPr>
          <p:nvPr/>
        </p:nvCxnSpPr>
        <p:spPr>
          <a:xfrm>
            <a:off x="3784200" y="3049574"/>
            <a:ext cx="1881000" cy="111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Google Shape;139;p18"/>
          <p:cNvSpPr txBox="1"/>
          <p:nvPr/>
        </p:nvSpPr>
        <p:spPr>
          <a:xfrm>
            <a:off x="5665200" y="3229574"/>
            <a:ext cx="32697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Tabelas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geradas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nas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análises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0" name="Google Shape;140;p18"/>
          <p:cNvCxnSpPr>
            <a:cxnSpLocks/>
            <a:endCxn id="139" idx="1"/>
          </p:cNvCxnSpPr>
          <p:nvPr/>
        </p:nvCxnSpPr>
        <p:spPr>
          <a:xfrm>
            <a:off x="3784200" y="3236499"/>
            <a:ext cx="1881000" cy="128975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1" name="Google Shape;141;p18"/>
          <p:cNvSpPr txBox="1"/>
          <p:nvPr/>
        </p:nvSpPr>
        <p:spPr>
          <a:xfrm>
            <a:off x="5665200" y="3534374"/>
            <a:ext cx="32697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Materiais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suplementares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2" name="Google Shape;142;p18"/>
          <p:cNvCxnSpPr>
            <a:cxnSpLocks/>
            <a:endCxn id="141" idx="1"/>
          </p:cNvCxnSpPr>
          <p:nvPr/>
        </p:nvCxnSpPr>
        <p:spPr>
          <a:xfrm>
            <a:off x="3538937" y="3501374"/>
            <a:ext cx="2126263" cy="1689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" name="Google Shape;143;p18"/>
          <p:cNvSpPr txBox="1"/>
          <p:nvPr/>
        </p:nvSpPr>
        <p:spPr>
          <a:xfrm>
            <a:off x="5665200" y="3839174"/>
            <a:ext cx="3269700" cy="2718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Pasta com </a:t>
            </a:r>
            <a:r>
              <a:rPr lang="en" sz="1600" dirty="0" err="1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os</a:t>
            </a:r>
            <a:r>
              <a:rPr lang="en" sz="16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 err="1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arquivos</a:t>
            </a:r>
            <a:r>
              <a:rPr lang="en" sz="16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sz="1600" dirty="0" err="1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texto</a:t>
            </a:r>
            <a:endParaRPr sz="1600" dirty="0">
              <a:solidFill>
                <a:schemeClr val="bg1">
                  <a:lumMod val="50000"/>
                </a:schemeClr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4" name="Google Shape;144;p18"/>
          <p:cNvCxnSpPr>
            <a:cxnSpLocks/>
            <a:endCxn id="143" idx="1"/>
          </p:cNvCxnSpPr>
          <p:nvPr/>
        </p:nvCxnSpPr>
        <p:spPr>
          <a:xfrm>
            <a:off x="2750180" y="3748342"/>
            <a:ext cx="2915020" cy="226732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5" name="Google Shape;145;p18"/>
          <p:cNvSpPr txBox="1"/>
          <p:nvPr/>
        </p:nvSpPr>
        <p:spPr>
          <a:xfrm>
            <a:off x="5665200" y="4143974"/>
            <a:ext cx="32697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Breve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descrição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do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6" name="Google Shape;146;p18"/>
          <p:cNvCxnSpPr>
            <a:cxnSpLocks/>
            <a:endCxn id="145" idx="1"/>
          </p:cNvCxnSpPr>
          <p:nvPr/>
        </p:nvCxnSpPr>
        <p:spPr>
          <a:xfrm>
            <a:off x="2875823" y="4245774"/>
            <a:ext cx="2789377" cy="341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" name="Google Shape;147;p18"/>
          <p:cNvSpPr txBox="1"/>
          <p:nvPr/>
        </p:nvSpPr>
        <p:spPr>
          <a:xfrm>
            <a:off x="5665200" y="4448774"/>
            <a:ext cx="32697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Lista dos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próximos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passos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8" name="Google Shape;148;p18"/>
          <p:cNvCxnSpPr>
            <a:cxnSpLocks/>
            <a:endCxn id="147" idx="1"/>
          </p:cNvCxnSpPr>
          <p:nvPr/>
        </p:nvCxnSpPr>
        <p:spPr>
          <a:xfrm>
            <a:off x="2582656" y="4506218"/>
            <a:ext cx="3082544" cy="78456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" name="Google Shape;149;p18"/>
          <p:cNvCxnSpPr>
            <a:cxnSpLocks/>
            <a:endCxn id="12" idx="1"/>
          </p:cNvCxnSpPr>
          <p:nvPr/>
        </p:nvCxnSpPr>
        <p:spPr>
          <a:xfrm>
            <a:off x="3538937" y="2107850"/>
            <a:ext cx="2126263" cy="4224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32;p18">
            <a:extLst>
              <a:ext uri="{FF2B5EF4-FFF2-40B4-BE49-F238E27FC236}">
                <a16:creationId xmlns:a16="http://schemas.microsoft.com/office/drawing/2014/main" id="{18358A1D-492D-510A-57EE-3A34470DBB26}"/>
              </a:ext>
            </a:extLst>
          </p:cNvPr>
          <p:cNvSpPr txBox="1"/>
          <p:nvPr/>
        </p:nvSpPr>
        <p:spPr>
          <a:xfrm>
            <a:off x="5665200" y="1976174"/>
            <a:ext cx="32697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Dados </a:t>
            </a:r>
            <a:r>
              <a:rPr lang="en" sz="1600" dirty="0" err="1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intermediários</a:t>
            </a:r>
            <a:endParaRPr sz="1600" dirty="0">
              <a:solidFill>
                <a:schemeClr val="bg1">
                  <a:lumMod val="50000"/>
                </a:schemeClr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" name="Google Shape;149;p18">
            <a:extLst>
              <a:ext uri="{FF2B5EF4-FFF2-40B4-BE49-F238E27FC236}">
                <a16:creationId xmlns:a16="http://schemas.microsoft.com/office/drawing/2014/main" id="{8282F39F-7831-9C03-34D2-5F5388F6FCD0}"/>
              </a:ext>
            </a:extLst>
          </p:cNvPr>
          <p:cNvCxnSpPr>
            <a:cxnSpLocks/>
            <a:endCxn id="134" idx="1"/>
          </p:cNvCxnSpPr>
          <p:nvPr/>
        </p:nvCxnSpPr>
        <p:spPr>
          <a:xfrm>
            <a:off x="4236953" y="2374294"/>
            <a:ext cx="1428247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|--- R/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454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2234475" y="497900"/>
            <a:ext cx="2656800" cy="7305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clean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2234475" y="4296998"/>
            <a:ext cx="2656800" cy="7305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report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5256550" y="630425"/>
            <a:ext cx="48933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25" y="2173400"/>
            <a:ext cx="1494300" cy="14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/>
          <p:nvPr/>
        </p:nvSpPr>
        <p:spPr>
          <a:xfrm>
            <a:off x="506175" y="2943525"/>
            <a:ext cx="6108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3F3F3"/>
                </a:solidFill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R/</a:t>
            </a:r>
            <a:endParaRPr sz="2500" dirty="0">
              <a:solidFill>
                <a:srgbClr val="F3F3F3"/>
              </a:solidFill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1474275" y="731675"/>
            <a:ext cx="570300" cy="4026600"/>
          </a:xfrm>
          <a:prstGeom prst="leftBrace">
            <a:avLst>
              <a:gd name="adj1" fmla="val 8333"/>
              <a:gd name="adj2" fmla="val 5023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234475" y="1385578"/>
            <a:ext cx="2656800" cy="7305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do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5343975" y="495275"/>
            <a:ext cx="36972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Scripts para </a:t>
            </a:r>
            <a:r>
              <a:rPr lang="en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carregar</a:t>
            </a:r>
            <a:r>
              <a:rPr lang="en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os</a:t>
            </a:r>
            <a:r>
              <a:rPr lang="en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arquivos</a:t>
            </a:r>
            <a:r>
              <a:rPr lang="en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,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manipular,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limpar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o banco de dados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brutos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salvar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dados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processados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(data/processed/)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5343975" y="1381787"/>
            <a:ext cx="36972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Scripts que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executam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as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análises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do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(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geram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tabelas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modelos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)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5343975" y="4297000"/>
            <a:ext cx="36972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Relatórios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reprodutíveis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sobre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o banco de dados,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análises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, etc...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37725" y="466300"/>
            <a:ext cx="174420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Meu </a:t>
            </a:r>
            <a:r>
              <a:rPr lang="en" sz="1000" dirty="0" err="1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Projeto</a:t>
            </a: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/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R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data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raw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cs typeface="Consolas"/>
                <a:sym typeface="Consolas"/>
              </a:rPr>
              <a:t>     |--- temp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processed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output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figures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tables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supp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doc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README.md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TODO.md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2234475" y="3317300"/>
            <a:ext cx="2656800" cy="7305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func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5343975" y="3317300"/>
            <a:ext cx="36972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Scripts com as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funções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necessárias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para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realizar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as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análises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,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cálculos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gráficos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do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2234475" y="2337841"/>
            <a:ext cx="2656800" cy="7305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show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5343975" y="2334050"/>
            <a:ext cx="36972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Scripts que </a:t>
            </a:r>
            <a:r>
              <a:rPr lang="en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geram</a:t>
            </a:r>
            <a:r>
              <a:rPr lang="en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as </a:t>
            </a:r>
            <a:r>
              <a:rPr lang="en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figuras</a:t>
            </a:r>
            <a:r>
              <a:rPr lang="en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do </a:t>
            </a:r>
            <a:r>
              <a:rPr lang="en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|--- R/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7454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2234475" y="731674"/>
            <a:ext cx="2656800" cy="4967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clean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2234475" y="4530772"/>
            <a:ext cx="2656800" cy="4967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report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25" y="2173400"/>
            <a:ext cx="1494300" cy="14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/>
          <p:nvPr/>
        </p:nvSpPr>
        <p:spPr>
          <a:xfrm>
            <a:off x="506175" y="2943525"/>
            <a:ext cx="6108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3F3F3"/>
                </a:solidFill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R/</a:t>
            </a:r>
            <a:endParaRPr sz="2500" dirty="0">
              <a:solidFill>
                <a:srgbClr val="F3F3F3"/>
              </a:solidFill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1474275" y="1005035"/>
            <a:ext cx="570300" cy="3753240"/>
          </a:xfrm>
          <a:prstGeom prst="leftBrace">
            <a:avLst>
              <a:gd name="adj1" fmla="val 8333"/>
              <a:gd name="adj2" fmla="val 5023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2234475" y="1619352"/>
            <a:ext cx="2656800" cy="4967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do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1"/>
          <p:cNvSpPr txBox="1"/>
          <p:nvPr/>
        </p:nvSpPr>
        <p:spPr>
          <a:xfrm>
            <a:off x="5343975" y="495275"/>
            <a:ext cx="36972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01_C_load_biomass_traits.R</a:t>
            </a:r>
            <a:endParaRPr sz="1600" dirty="0">
              <a:solidFill>
                <a:schemeClr val="dk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04_C_merge_biomass_traits_data.R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5343975" y="1381787"/>
            <a:ext cx="36972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02_D_linear_regression_biomass.R</a:t>
            </a:r>
            <a:endParaRPr sz="1600" dirty="0">
              <a:solidFill>
                <a:schemeClr val="dk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5343975" y="4297000"/>
            <a:ext cx="36972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report_data_overview.qmd</a:t>
            </a:r>
            <a:endParaRPr sz="1600" dirty="0">
              <a:solidFill>
                <a:schemeClr val="dk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report_model_assumptions.qmd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37725" y="466300"/>
            <a:ext cx="177720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Meu </a:t>
            </a:r>
            <a:r>
              <a:rPr lang="en" sz="1000" dirty="0" err="1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Projeto</a:t>
            </a: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/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R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data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raw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cs typeface="Consolas"/>
                <a:sym typeface="Consolas"/>
              </a:rPr>
              <a:t>     |--- temp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processed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output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figures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tables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supp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doc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README.md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TODO.md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2234475" y="3551074"/>
            <a:ext cx="2656800" cy="4967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func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5343975" y="3317300"/>
            <a:ext cx="36972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func_summary.R</a:t>
            </a:r>
            <a:endParaRPr sz="1600" dirty="0">
              <a:solidFill>
                <a:schemeClr val="dk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func_plots.R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21"/>
          <p:cNvSpPr/>
          <p:nvPr/>
        </p:nvSpPr>
        <p:spPr>
          <a:xfrm>
            <a:off x="2234475" y="2571615"/>
            <a:ext cx="2656800" cy="49672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show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5343975" y="2334050"/>
            <a:ext cx="36972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03_S_biomass_linear_regression.R</a:t>
            </a:r>
            <a:endParaRPr sz="1600" dirty="0">
              <a:solidFill>
                <a:schemeClr val="dk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A101FA-AE94-83A9-3FB4-6F471A0D0E96}"/>
              </a:ext>
            </a:extLst>
          </p:cNvPr>
          <p:cNvSpPr txBox="1"/>
          <p:nvPr/>
        </p:nvSpPr>
        <p:spPr>
          <a:xfrm>
            <a:off x="2702264" y="350017"/>
            <a:ext cx="17212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Naming Convention</a:t>
            </a:r>
            <a:endParaRPr lang="pt-BR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|--- data/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7454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2192325" y="1024325"/>
            <a:ext cx="2656800" cy="7305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raw</a:t>
            </a:r>
            <a:endParaRPr sz="2000" dirty="0">
              <a:solidFill>
                <a:schemeClr val="bg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2192325" y="3701750"/>
            <a:ext cx="2656800" cy="7305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bg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processed</a:t>
            </a:r>
            <a:endParaRPr sz="2000" dirty="0">
              <a:solidFill>
                <a:schemeClr val="bg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5256550" y="630425"/>
            <a:ext cx="48933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 txBox="1"/>
          <p:nvPr/>
        </p:nvSpPr>
        <p:spPr>
          <a:xfrm>
            <a:off x="5314575" y="1015763"/>
            <a:ext cx="32073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Pasta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apenas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com as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tabelas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dados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brutos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metadados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. 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25" y="2173400"/>
            <a:ext cx="1494300" cy="14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228800" y="2945600"/>
            <a:ext cx="1137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3F3F3"/>
                </a:solidFill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data/</a:t>
            </a:r>
            <a:endParaRPr sz="2500" dirty="0">
              <a:solidFill>
                <a:srgbClr val="F3F3F3"/>
              </a:solidFill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1474275" y="731675"/>
            <a:ext cx="570300" cy="40266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 txBox="1"/>
          <p:nvPr/>
        </p:nvSpPr>
        <p:spPr>
          <a:xfrm>
            <a:off x="5343975" y="2363025"/>
            <a:ext cx="32073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Opcional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: Pasta para dados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temporários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(e.g.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intermediários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)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5314575" y="3667698"/>
            <a:ext cx="32073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Pasta para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receber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dados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limpos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(que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serão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utilizados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análises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figuras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).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22"/>
          <p:cNvSpPr/>
          <p:nvPr/>
        </p:nvSpPr>
        <p:spPr>
          <a:xfrm>
            <a:off x="2192325" y="2363025"/>
            <a:ext cx="2656800" cy="730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temp</a:t>
            </a:r>
            <a:endParaRPr sz="2000" dirty="0">
              <a:solidFill>
                <a:schemeClr val="bg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37725" y="466300"/>
            <a:ext cx="171960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Meu </a:t>
            </a:r>
            <a:r>
              <a:rPr lang="en" sz="1000" dirty="0" err="1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Projeto</a:t>
            </a: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/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R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data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raw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cs typeface="Consolas"/>
                <a:sym typeface="Consolas"/>
              </a:rPr>
              <a:t>     |--- temp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processed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output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figures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tables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supp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doc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README.md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TODO.md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|--- data/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7454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2192325" y="1024325"/>
            <a:ext cx="2656800" cy="7305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raw</a:t>
            </a:r>
            <a:endParaRPr sz="2000" dirty="0">
              <a:solidFill>
                <a:schemeClr val="bg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2192325" y="3701750"/>
            <a:ext cx="2656800" cy="7305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processed</a:t>
            </a:r>
            <a:endParaRPr sz="2000" dirty="0">
              <a:solidFill>
                <a:schemeClr val="bg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5256550" y="630425"/>
            <a:ext cx="48933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3"/>
          <p:cNvSpPr txBox="1"/>
          <p:nvPr/>
        </p:nvSpPr>
        <p:spPr>
          <a:xfrm>
            <a:off x="5314575" y="1015763"/>
            <a:ext cx="32073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raw_biomass_leaf.xls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raw_species_traits.csv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25" y="2173400"/>
            <a:ext cx="1494300" cy="14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 txBox="1"/>
          <p:nvPr/>
        </p:nvSpPr>
        <p:spPr>
          <a:xfrm>
            <a:off x="228800" y="2945600"/>
            <a:ext cx="1137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3F3F3"/>
                </a:solidFill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data/</a:t>
            </a:r>
            <a:endParaRPr sz="2500" dirty="0">
              <a:solidFill>
                <a:srgbClr val="F3F3F3"/>
              </a:solidFill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226" name="Google Shape;226;p23"/>
          <p:cNvSpPr/>
          <p:nvPr/>
        </p:nvSpPr>
        <p:spPr>
          <a:xfrm>
            <a:off x="1474275" y="731675"/>
            <a:ext cx="570300" cy="40266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3"/>
          <p:cNvSpPr txBox="1"/>
          <p:nvPr/>
        </p:nvSpPr>
        <p:spPr>
          <a:xfrm>
            <a:off x="5343975" y="2363025"/>
            <a:ext cx="32073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temp_biomass_average.Rds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temp_simulations_test.Rds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23"/>
          <p:cNvSpPr txBox="1"/>
          <p:nvPr/>
        </p:nvSpPr>
        <p:spPr>
          <a:xfrm>
            <a:off x="5314575" y="3701750"/>
            <a:ext cx="3207300" cy="6963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processed_biomass.csv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processed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_biomass_pop.csv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23"/>
          <p:cNvSpPr/>
          <p:nvPr/>
        </p:nvSpPr>
        <p:spPr>
          <a:xfrm>
            <a:off x="2192325" y="2363025"/>
            <a:ext cx="2656800" cy="7305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temp</a:t>
            </a:r>
            <a:endParaRPr sz="2000" dirty="0">
              <a:solidFill>
                <a:schemeClr val="bg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37725" y="466300"/>
            <a:ext cx="179640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Meu </a:t>
            </a:r>
            <a:r>
              <a:rPr lang="en" sz="1000" dirty="0" err="1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Projeto</a:t>
            </a: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/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R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data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raw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cs typeface="Consolas"/>
                <a:sym typeface="Consolas"/>
              </a:rPr>
              <a:t>     |--- temp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processed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output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figures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tables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supp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doc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README.md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TODO.md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5584375" y="624575"/>
            <a:ext cx="25938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CC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Nomeando</a:t>
            </a:r>
            <a:r>
              <a:rPr lang="en" dirty="0">
                <a:solidFill>
                  <a:srgbClr val="CC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CC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arquivos</a:t>
            </a:r>
            <a:endParaRPr dirty="0">
              <a:solidFill>
                <a:srgbClr val="CC0000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/>
          <p:nvPr/>
        </p:nvSpPr>
        <p:spPr>
          <a:xfrm>
            <a:off x="7454450" y="27149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4"/>
          <p:cNvSpPr txBox="1"/>
          <p:nvPr/>
        </p:nvSpPr>
        <p:spPr>
          <a:xfrm>
            <a:off x="1300575" y="290025"/>
            <a:ext cx="7766700" cy="4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Treat data as </a:t>
            </a:r>
            <a:r>
              <a:rPr lang="en" sz="5500" dirty="0">
                <a:solidFill>
                  <a:srgbClr val="E06666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read only</a:t>
            </a:r>
            <a:r>
              <a:rPr lang="en" sz="55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,</a:t>
            </a:r>
            <a:endParaRPr sz="5500"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the original data is always left in an </a:t>
            </a:r>
            <a:r>
              <a:rPr lang="en" sz="5500" dirty="0">
                <a:solidFill>
                  <a:srgbClr val="E06666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untouched</a:t>
            </a:r>
            <a:r>
              <a:rPr lang="en" sz="55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state!</a:t>
            </a:r>
            <a:endParaRPr sz="5500"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8" name="Google Shape;238;p24"/>
          <p:cNvPicPr preferRelativeResize="0"/>
          <p:nvPr/>
        </p:nvPicPr>
        <p:blipFill rotWithShape="1">
          <a:blip r:embed="rId3">
            <a:alphaModFix/>
          </a:blip>
          <a:srcRect l="15968" r="17132" b="32867"/>
          <a:stretch/>
        </p:blipFill>
        <p:spPr>
          <a:xfrm>
            <a:off x="242500" y="561950"/>
            <a:ext cx="925825" cy="1160450"/>
          </a:xfrm>
          <a:prstGeom prst="rect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9" name="Google Shape;239;p24"/>
          <p:cNvSpPr txBox="1"/>
          <p:nvPr/>
        </p:nvSpPr>
        <p:spPr>
          <a:xfrm>
            <a:off x="6179475" y="4745100"/>
            <a:ext cx="28878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Rich Fitzjohn</a:t>
            </a:r>
            <a:endParaRPr sz="12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/>
        </p:nvSpPr>
        <p:spPr>
          <a:xfrm>
            <a:off x="7454450" y="2791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5"/>
          <p:cNvSpPr txBox="1"/>
          <p:nvPr/>
        </p:nvSpPr>
        <p:spPr>
          <a:xfrm>
            <a:off x="1300575" y="290025"/>
            <a:ext cx="7766700" cy="4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Treat generated output as </a:t>
            </a:r>
            <a:r>
              <a:rPr lang="en" sz="5500" dirty="0">
                <a:solidFill>
                  <a:srgbClr val="E06666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disposable</a:t>
            </a:r>
            <a:r>
              <a:rPr lang="en" sz="55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… you know you can always delete them!</a:t>
            </a:r>
            <a:endParaRPr sz="5500"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500"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6" name="Google Shape;246;p25"/>
          <p:cNvPicPr preferRelativeResize="0"/>
          <p:nvPr/>
        </p:nvPicPr>
        <p:blipFill rotWithShape="1">
          <a:blip r:embed="rId3">
            <a:alphaModFix/>
          </a:blip>
          <a:srcRect l="15968" r="17132" b="32867"/>
          <a:stretch/>
        </p:blipFill>
        <p:spPr>
          <a:xfrm>
            <a:off x="242500" y="561950"/>
            <a:ext cx="925825" cy="1160450"/>
          </a:xfrm>
          <a:prstGeom prst="rect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7" name="Google Shape;247;p25"/>
          <p:cNvSpPr txBox="1"/>
          <p:nvPr/>
        </p:nvSpPr>
        <p:spPr>
          <a:xfrm>
            <a:off x="6179475" y="4745100"/>
            <a:ext cx="28878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Rich Fitzjohn</a:t>
            </a:r>
            <a:endParaRPr sz="12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/>
          <p:nvPr/>
        </p:nvSpPr>
        <p:spPr>
          <a:xfrm>
            <a:off x="7920957" y="29435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6"/>
          <p:cNvSpPr txBox="1"/>
          <p:nvPr/>
        </p:nvSpPr>
        <p:spPr>
          <a:xfrm>
            <a:off x="190125" y="237700"/>
            <a:ext cx="5157300" cy="4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Meu </a:t>
            </a:r>
            <a:r>
              <a:rPr lang="en" sz="24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Projeto</a:t>
            </a:r>
            <a:r>
              <a:rPr lang="en" sz="24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/</a:t>
            </a:r>
            <a:endParaRPr sz="24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R</a:t>
            </a:r>
            <a:endParaRPr sz="24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data</a:t>
            </a:r>
            <a:endParaRPr sz="24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raw</a:t>
            </a:r>
            <a:endParaRPr sz="24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temp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processed</a:t>
            </a:r>
            <a:endParaRPr sz="24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output</a:t>
            </a:r>
            <a:endParaRPr sz="24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figures</a:t>
            </a:r>
            <a:endParaRPr sz="24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tables</a:t>
            </a:r>
            <a:endParaRPr sz="24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supp</a:t>
            </a:r>
            <a:endParaRPr sz="24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doc</a:t>
            </a:r>
            <a:endParaRPr sz="24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README.md</a:t>
            </a:r>
            <a:endParaRPr sz="24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TODO.md</a:t>
            </a:r>
            <a:endParaRPr sz="24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6601982" y="422275"/>
            <a:ext cx="1925100" cy="668700"/>
          </a:xfrm>
          <a:prstGeom prst="rect">
            <a:avLst/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Read only!</a:t>
            </a:r>
            <a:endParaRPr sz="25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55" name="Google Shape;255;p26"/>
          <p:cNvCxnSpPr>
            <a:cxnSpLocks/>
            <a:endCxn id="254" idx="1"/>
          </p:cNvCxnSpPr>
          <p:nvPr/>
        </p:nvCxnSpPr>
        <p:spPr>
          <a:xfrm flipV="1">
            <a:off x="2729240" y="756625"/>
            <a:ext cx="3872742" cy="653366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6"/>
          <p:cNvSpPr txBox="1"/>
          <p:nvPr/>
        </p:nvSpPr>
        <p:spPr>
          <a:xfrm>
            <a:off x="6601982" y="2758764"/>
            <a:ext cx="1925100" cy="668700"/>
          </a:xfrm>
          <a:prstGeom prst="rect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Disposable!</a:t>
            </a:r>
            <a:endParaRPr sz="25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57" name="Google Shape;257;p26"/>
          <p:cNvCxnSpPr>
            <a:cxnSpLocks/>
            <a:endCxn id="256" idx="1"/>
          </p:cNvCxnSpPr>
          <p:nvPr/>
        </p:nvCxnSpPr>
        <p:spPr>
          <a:xfrm>
            <a:off x="3818144" y="2142907"/>
            <a:ext cx="2783838" cy="95020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26"/>
          <p:cNvCxnSpPr>
            <a:cxnSpLocks/>
            <a:endCxn id="256" idx="1"/>
          </p:cNvCxnSpPr>
          <p:nvPr/>
        </p:nvCxnSpPr>
        <p:spPr>
          <a:xfrm>
            <a:off x="3511017" y="2861863"/>
            <a:ext cx="3090965" cy="231251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26"/>
          <p:cNvCxnSpPr>
            <a:cxnSpLocks/>
            <a:endCxn id="256" idx="1"/>
          </p:cNvCxnSpPr>
          <p:nvPr/>
        </p:nvCxnSpPr>
        <p:spPr>
          <a:xfrm flipV="1">
            <a:off x="3357453" y="3093114"/>
            <a:ext cx="3244529" cy="14567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26"/>
          <p:cNvCxnSpPr>
            <a:cxnSpLocks/>
            <a:endCxn id="256" idx="1"/>
          </p:cNvCxnSpPr>
          <p:nvPr/>
        </p:nvCxnSpPr>
        <p:spPr>
          <a:xfrm flipV="1">
            <a:off x="2987505" y="3093114"/>
            <a:ext cx="3614477" cy="53656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26"/>
          <p:cNvSpPr txBox="1"/>
          <p:nvPr/>
        </p:nvSpPr>
        <p:spPr>
          <a:xfrm>
            <a:off x="6535832" y="1182750"/>
            <a:ext cx="2057400" cy="6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Arquivos originais nunca são modificados</a:t>
            </a:r>
            <a:endParaRPr/>
          </a:p>
        </p:txBody>
      </p:sp>
      <p:sp>
        <p:nvSpPr>
          <p:cNvPr id="262" name="Google Shape;262;p26"/>
          <p:cNvSpPr txBox="1"/>
          <p:nvPr/>
        </p:nvSpPr>
        <p:spPr>
          <a:xfrm>
            <a:off x="6535832" y="3544950"/>
            <a:ext cx="2057400" cy="6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Arquivos gerados por scripts, podem ser deletados sem risco e gerados novamente!</a:t>
            </a:r>
            <a:endParaRPr/>
          </a:p>
        </p:txBody>
      </p:sp>
      <p:cxnSp>
        <p:nvCxnSpPr>
          <p:cNvPr id="3" name="Google Shape;257;p26">
            <a:extLst>
              <a:ext uri="{FF2B5EF4-FFF2-40B4-BE49-F238E27FC236}">
                <a16:creationId xmlns:a16="http://schemas.microsoft.com/office/drawing/2014/main" id="{8D312B4D-9362-234E-D529-C0C0D5792462}"/>
              </a:ext>
            </a:extLst>
          </p:cNvPr>
          <p:cNvCxnSpPr>
            <a:cxnSpLocks/>
            <a:endCxn id="256" idx="1"/>
          </p:cNvCxnSpPr>
          <p:nvPr/>
        </p:nvCxnSpPr>
        <p:spPr>
          <a:xfrm>
            <a:off x="2931664" y="1786919"/>
            <a:ext cx="3670318" cy="130619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|--- output/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27"/>
          <p:cNvSpPr txBox="1"/>
          <p:nvPr/>
        </p:nvSpPr>
        <p:spPr>
          <a:xfrm>
            <a:off x="7454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7"/>
          <p:cNvSpPr/>
          <p:nvPr/>
        </p:nvSpPr>
        <p:spPr>
          <a:xfrm>
            <a:off x="2192325" y="1024325"/>
            <a:ext cx="2656800" cy="7305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figures</a:t>
            </a:r>
            <a:endParaRPr sz="2000" dirty="0">
              <a:solidFill>
                <a:schemeClr val="bg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2192325" y="3701750"/>
            <a:ext cx="2656800" cy="7305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supp</a:t>
            </a:r>
            <a:endParaRPr sz="2000" dirty="0">
              <a:solidFill>
                <a:schemeClr val="bg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27"/>
          <p:cNvSpPr txBox="1"/>
          <p:nvPr/>
        </p:nvSpPr>
        <p:spPr>
          <a:xfrm>
            <a:off x="5256550" y="630425"/>
            <a:ext cx="48933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"/>
          <p:cNvSpPr txBox="1"/>
          <p:nvPr/>
        </p:nvSpPr>
        <p:spPr>
          <a:xfrm>
            <a:off x="5314575" y="1015763"/>
            <a:ext cx="32073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Pasta com as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figuras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principais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geradas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no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3" name="Google Shape;2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25" y="2173400"/>
            <a:ext cx="1494300" cy="14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7"/>
          <p:cNvSpPr txBox="1"/>
          <p:nvPr/>
        </p:nvSpPr>
        <p:spPr>
          <a:xfrm>
            <a:off x="37725" y="2945600"/>
            <a:ext cx="15714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3F3F3"/>
                </a:solidFill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output/</a:t>
            </a:r>
            <a:endParaRPr sz="2500" dirty="0">
              <a:solidFill>
                <a:srgbClr val="F3F3F3"/>
              </a:solidFill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1474275" y="731675"/>
            <a:ext cx="570300" cy="40266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7"/>
          <p:cNvSpPr txBox="1"/>
          <p:nvPr/>
        </p:nvSpPr>
        <p:spPr>
          <a:xfrm>
            <a:off x="5343975" y="2363025"/>
            <a:ext cx="32073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Pasta com as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tabelas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principais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geradas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no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27"/>
          <p:cNvSpPr txBox="1"/>
          <p:nvPr/>
        </p:nvSpPr>
        <p:spPr>
          <a:xfrm>
            <a:off x="5314575" y="3667698"/>
            <a:ext cx="32073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Pasta com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figuras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,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listas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tabelas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suplementares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geradas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durante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o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2192325" y="2363025"/>
            <a:ext cx="2656800" cy="7305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tables</a:t>
            </a:r>
            <a:endParaRPr sz="2000" dirty="0">
              <a:solidFill>
                <a:schemeClr val="bg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27"/>
          <p:cNvSpPr txBox="1"/>
          <p:nvPr/>
        </p:nvSpPr>
        <p:spPr>
          <a:xfrm>
            <a:off x="37725" y="466300"/>
            <a:ext cx="191760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Meu </a:t>
            </a: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Projeto</a:t>
            </a: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/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R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data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raw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temp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processed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output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figures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tables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supp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doc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README.md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TODO.md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9A58FA6-8C11-152D-4ED9-40B8D80F7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5;p14">
            <a:extLst>
              <a:ext uri="{FF2B5EF4-FFF2-40B4-BE49-F238E27FC236}">
                <a16:creationId xmlns:a16="http://schemas.microsoft.com/office/drawing/2014/main" id="{91BF0EC7-9AA2-E2EA-198C-B79D9EC375D4}"/>
              </a:ext>
            </a:extLst>
          </p:cNvPr>
          <p:cNvSpPr txBox="1"/>
          <p:nvPr/>
        </p:nvSpPr>
        <p:spPr>
          <a:xfrm>
            <a:off x="135550" y="515400"/>
            <a:ext cx="8750700" cy="30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lnSpc>
                <a:spcPct val="150000"/>
              </a:lnSpc>
              <a:buClr>
                <a:srgbClr val="0C343D"/>
              </a:buClr>
              <a:buSzPts val="1800"/>
            </a:pP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Essa </a:t>
            </a:r>
            <a:r>
              <a:rPr lang="en-US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apresentação</a:t>
            </a: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foi</a:t>
            </a: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largamente </a:t>
            </a:r>
            <a:r>
              <a:rPr lang="en-US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baseada</a:t>
            </a: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no </a:t>
            </a:r>
            <a:r>
              <a:rPr lang="en-US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trabalho</a:t>
            </a: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: </a:t>
            </a:r>
          </a:p>
          <a:p>
            <a:pPr marL="114300">
              <a:lnSpc>
                <a:spcPct val="150000"/>
              </a:lnSpc>
              <a:buClr>
                <a:srgbClr val="0C343D"/>
              </a:buClr>
              <a:buSzPts val="1800"/>
            </a:pPr>
            <a:r>
              <a:rPr lang="en-US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Introdução</a:t>
            </a: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ao</a:t>
            </a: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Rstudio</a:t>
            </a: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Gestão</a:t>
            </a: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Organização</a:t>
            </a: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Projetos</a:t>
            </a: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acadêmicos</a:t>
            </a: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reproduzíveis</a:t>
            </a:r>
            <a:endParaRPr lang="en-US"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114300">
              <a:lnSpc>
                <a:spcPct val="150000"/>
              </a:lnSpc>
              <a:buClr>
                <a:srgbClr val="0C343D"/>
              </a:buClr>
              <a:buSzPts val="1800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Gustavo Paterno &amp; Carlos F</a:t>
            </a:r>
            <a:r>
              <a:rPr lang="en-US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nseca</a:t>
            </a:r>
          </a:p>
          <a:p>
            <a:pPr marL="114300">
              <a:lnSpc>
                <a:spcPct val="150000"/>
              </a:lnSpc>
              <a:buClr>
                <a:srgbClr val="0C343D"/>
              </a:buClr>
              <a:buSzPts val="1800"/>
            </a:pPr>
            <a:r>
              <a:rPr lang="en-US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Programa</a:t>
            </a:r>
            <a:r>
              <a:rPr lang="en-US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Pós-</a:t>
            </a:r>
            <a:r>
              <a:rPr lang="en-US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Graduação</a:t>
            </a:r>
            <a:r>
              <a:rPr lang="en-US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em</a:t>
            </a:r>
            <a:r>
              <a:rPr lang="en-US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Ecologia</a:t>
            </a:r>
            <a:r>
              <a:rPr lang="en-US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UFRN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)</a:t>
            </a:r>
            <a:endParaRPr lang="en-US" sz="1800" dirty="0">
              <a:solidFill>
                <a:srgbClr val="000000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114300">
              <a:lnSpc>
                <a:spcPct val="150000"/>
              </a:lnSpc>
              <a:buClr>
                <a:srgbClr val="0C343D"/>
              </a:buClr>
              <a:buSzPts val="1800"/>
            </a:pPr>
            <a:endParaRPr lang="en-US"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114300">
              <a:lnSpc>
                <a:spcPct val="150000"/>
              </a:lnSpc>
              <a:buClr>
                <a:srgbClr val="0C343D"/>
              </a:buClr>
              <a:buSzPts val="1800"/>
            </a:pPr>
            <a:endParaRPr lang="en-US"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114300">
              <a:lnSpc>
                <a:spcPct val="150000"/>
              </a:lnSpc>
              <a:buClr>
                <a:srgbClr val="0C343D"/>
              </a:buClr>
              <a:buSzPts val="1800"/>
            </a:pP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endParaRPr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>
            <a:extLst>
              <a:ext uri="{FF2B5EF4-FFF2-40B4-BE49-F238E27FC236}">
                <a16:creationId xmlns:a16="http://schemas.microsoft.com/office/drawing/2014/main" id="{4595FDA0-80BE-5307-833A-0A6B73B53450}"/>
              </a:ext>
            </a:extLst>
          </p:cNvPr>
          <p:cNvSpPr txBox="1"/>
          <p:nvPr/>
        </p:nvSpPr>
        <p:spPr>
          <a:xfrm>
            <a:off x="2617875" y="3999750"/>
            <a:ext cx="39948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E7DBBCEB-2379-1671-B9FC-F7962C4FF232}"/>
              </a:ext>
            </a:extLst>
          </p:cNvPr>
          <p:cNvSpPr txBox="1"/>
          <p:nvPr/>
        </p:nvSpPr>
        <p:spPr>
          <a:xfrm>
            <a:off x="3612675" y="4808138"/>
            <a:ext cx="30000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64;p14">
            <a:extLst>
              <a:ext uri="{FF2B5EF4-FFF2-40B4-BE49-F238E27FC236}">
                <a16:creationId xmlns:a16="http://schemas.microsoft.com/office/drawing/2014/main" id="{D72E677D-CF40-7D41-9E6B-85286A6B8DA8}"/>
              </a:ext>
            </a:extLst>
          </p:cNvPr>
          <p:cNvSpPr/>
          <p:nvPr/>
        </p:nvSpPr>
        <p:spPr>
          <a:xfrm>
            <a:off x="0" y="0"/>
            <a:ext cx="9200700" cy="3990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Sobre</a:t>
            </a:r>
            <a:r>
              <a:rPr lang="en" sz="22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essa</a:t>
            </a:r>
            <a:r>
              <a:rPr lang="en" sz="22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apresentação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226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|--- output/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28"/>
          <p:cNvSpPr txBox="1"/>
          <p:nvPr/>
        </p:nvSpPr>
        <p:spPr>
          <a:xfrm>
            <a:off x="7454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8"/>
          <p:cNvSpPr/>
          <p:nvPr/>
        </p:nvSpPr>
        <p:spPr>
          <a:xfrm>
            <a:off x="2192325" y="1024325"/>
            <a:ext cx="2656800" cy="7305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figures</a:t>
            </a:r>
            <a:endParaRPr sz="2000" dirty="0">
              <a:solidFill>
                <a:schemeClr val="bg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28"/>
          <p:cNvSpPr/>
          <p:nvPr/>
        </p:nvSpPr>
        <p:spPr>
          <a:xfrm>
            <a:off x="2192325" y="3701750"/>
            <a:ext cx="2656800" cy="7305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supp</a:t>
            </a:r>
            <a:endParaRPr sz="2000" dirty="0">
              <a:solidFill>
                <a:schemeClr val="bg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5314575" y="1015763"/>
            <a:ext cx="32073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fig_01_allometry_ols.pdf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fig_02_allometry_rma.pdf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fig_03_anova_flower.pdf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9" name="Google Shape;2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25" y="2173400"/>
            <a:ext cx="1494300" cy="14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8"/>
          <p:cNvSpPr txBox="1"/>
          <p:nvPr/>
        </p:nvSpPr>
        <p:spPr>
          <a:xfrm>
            <a:off x="37725" y="2945600"/>
            <a:ext cx="15714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3F3F3"/>
                </a:solidFill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output/</a:t>
            </a:r>
            <a:endParaRPr sz="2500" dirty="0">
              <a:solidFill>
                <a:srgbClr val="F3F3F3"/>
              </a:solidFill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291" name="Google Shape;291;p28"/>
          <p:cNvSpPr/>
          <p:nvPr/>
        </p:nvSpPr>
        <p:spPr>
          <a:xfrm>
            <a:off x="1474275" y="731675"/>
            <a:ext cx="570300" cy="40266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"/>
          <p:cNvSpPr txBox="1"/>
          <p:nvPr/>
        </p:nvSpPr>
        <p:spPr>
          <a:xfrm>
            <a:off x="5343975" y="2363025"/>
            <a:ext cx="32073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table_01_summary_slopes.csv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table_02_average_clades.csv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table_03_rma_regression.csv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28"/>
          <p:cNvSpPr txBox="1"/>
          <p:nvPr/>
        </p:nvSpPr>
        <p:spPr>
          <a:xfrm>
            <a:off x="5314575" y="3667698"/>
            <a:ext cx="32073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Sfig_01_biomass_correlation.png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Sfig_02_biomass_distribution.png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Stab_01_sensitivity_tests.csv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28"/>
          <p:cNvSpPr/>
          <p:nvPr/>
        </p:nvSpPr>
        <p:spPr>
          <a:xfrm>
            <a:off x="2192325" y="2363025"/>
            <a:ext cx="2656800" cy="7305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tables</a:t>
            </a:r>
            <a:endParaRPr sz="2000" dirty="0">
              <a:solidFill>
                <a:schemeClr val="bg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28"/>
          <p:cNvSpPr txBox="1"/>
          <p:nvPr/>
        </p:nvSpPr>
        <p:spPr>
          <a:xfrm>
            <a:off x="37725" y="466300"/>
            <a:ext cx="224340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Meu </a:t>
            </a: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Projeto</a:t>
            </a: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/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R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data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raw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temp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processed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output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figures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tables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supp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doc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README.md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TODO.md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5584375" y="624575"/>
            <a:ext cx="25938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CC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Nomeando</a:t>
            </a:r>
            <a:r>
              <a:rPr lang="en" dirty="0">
                <a:solidFill>
                  <a:srgbClr val="CC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CC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arquivos</a:t>
            </a:r>
            <a:endParaRPr dirty="0">
              <a:solidFill>
                <a:srgbClr val="CC0000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|--- output/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7454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9"/>
          <p:cNvSpPr txBox="1"/>
          <p:nvPr/>
        </p:nvSpPr>
        <p:spPr>
          <a:xfrm>
            <a:off x="5256550" y="630425"/>
            <a:ext cx="48933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9"/>
          <p:cNvSpPr txBox="1"/>
          <p:nvPr/>
        </p:nvSpPr>
        <p:spPr>
          <a:xfrm>
            <a:off x="5314575" y="907420"/>
            <a:ext cx="3207300" cy="995921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Opcional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: Pasta para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incluir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texto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que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utilizam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outputs do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(e.g.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texto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do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seu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capítulo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doutorado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).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5" name="Google Shape;3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25" y="2173400"/>
            <a:ext cx="1494300" cy="14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9"/>
          <p:cNvSpPr txBox="1"/>
          <p:nvPr/>
        </p:nvSpPr>
        <p:spPr>
          <a:xfrm>
            <a:off x="37725" y="2945600"/>
            <a:ext cx="15714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3F3F3"/>
                </a:solidFill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doc/</a:t>
            </a:r>
            <a:endParaRPr sz="2500" dirty="0">
              <a:solidFill>
                <a:srgbClr val="F3F3F3"/>
              </a:solidFill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307" name="Google Shape;307;p29"/>
          <p:cNvSpPr/>
          <p:nvPr/>
        </p:nvSpPr>
        <p:spPr>
          <a:xfrm>
            <a:off x="1474275" y="731675"/>
            <a:ext cx="570300" cy="40266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9"/>
          <p:cNvSpPr/>
          <p:nvPr/>
        </p:nvSpPr>
        <p:spPr>
          <a:xfrm>
            <a:off x="2192325" y="1015775"/>
            <a:ext cx="2656800" cy="730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doc</a:t>
            </a:r>
            <a:endParaRPr sz="2000" dirty="0">
              <a:solidFill>
                <a:schemeClr val="bg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29"/>
          <p:cNvSpPr txBox="1"/>
          <p:nvPr/>
        </p:nvSpPr>
        <p:spPr>
          <a:xfrm>
            <a:off x="37725" y="466300"/>
            <a:ext cx="181620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Meu </a:t>
            </a: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Projeto</a:t>
            </a: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/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R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data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raw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temp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processed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output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figures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tables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supp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doc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README.md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TODO.md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>
          <a:extLst>
            <a:ext uri="{FF2B5EF4-FFF2-40B4-BE49-F238E27FC236}">
              <a16:creationId xmlns:a16="http://schemas.microsoft.com/office/drawing/2014/main" id="{20359521-93EE-3395-5B2D-A949B9FB8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>
            <a:extLst>
              <a:ext uri="{FF2B5EF4-FFF2-40B4-BE49-F238E27FC236}">
                <a16:creationId xmlns:a16="http://schemas.microsoft.com/office/drawing/2014/main" id="{8C204104-DE3C-7A1D-CA01-5700F9879D56}"/>
              </a:ext>
            </a:extLst>
          </p:cNvPr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|--- ss/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29">
            <a:extLst>
              <a:ext uri="{FF2B5EF4-FFF2-40B4-BE49-F238E27FC236}">
                <a16:creationId xmlns:a16="http://schemas.microsoft.com/office/drawing/2014/main" id="{2E3C287A-A122-9389-8C4B-BC9B4055C4A2}"/>
              </a:ext>
            </a:extLst>
          </p:cNvPr>
          <p:cNvSpPr txBox="1"/>
          <p:nvPr/>
        </p:nvSpPr>
        <p:spPr>
          <a:xfrm>
            <a:off x="7454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9">
            <a:extLst>
              <a:ext uri="{FF2B5EF4-FFF2-40B4-BE49-F238E27FC236}">
                <a16:creationId xmlns:a16="http://schemas.microsoft.com/office/drawing/2014/main" id="{3C3F8F38-900B-0F9B-9EA0-FC0EE5C9AA7B}"/>
              </a:ext>
            </a:extLst>
          </p:cNvPr>
          <p:cNvSpPr txBox="1"/>
          <p:nvPr/>
        </p:nvSpPr>
        <p:spPr>
          <a:xfrm>
            <a:off x="5256550" y="630425"/>
            <a:ext cx="48933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9">
            <a:extLst>
              <a:ext uri="{FF2B5EF4-FFF2-40B4-BE49-F238E27FC236}">
                <a16:creationId xmlns:a16="http://schemas.microsoft.com/office/drawing/2014/main" id="{861EC409-7A0F-E96F-72B2-15B290262544}"/>
              </a:ext>
            </a:extLst>
          </p:cNvPr>
          <p:cNvSpPr txBox="1"/>
          <p:nvPr/>
        </p:nvSpPr>
        <p:spPr>
          <a:xfrm>
            <a:off x="5447200" y="883064"/>
            <a:ext cx="3207300" cy="995921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Opcional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: Pasta para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incluir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qualquer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tipo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que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já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foram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superados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, mas que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você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tem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medo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deletar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perder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coisas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úteis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.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5" name="Google Shape;305;p29">
            <a:extLst>
              <a:ext uri="{FF2B5EF4-FFF2-40B4-BE49-F238E27FC236}">
                <a16:creationId xmlns:a16="http://schemas.microsoft.com/office/drawing/2014/main" id="{5DCFE4E2-272A-9956-68E6-E0FCB1F46C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25" y="2173400"/>
            <a:ext cx="1494300" cy="14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9">
            <a:extLst>
              <a:ext uri="{FF2B5EF4-FFF2-40B4-BE49-F238E27FC236}">
                <a16:creationId xmlns:a16="http://schemas.microsoft.com/office/drawing/2014/main" id="{C4087D8A-5EC2-4403-094B-402023BD409D}"/>
              </a:ext>
            </a:extLst>
          </p:cNvPr>
          <p:cNvSpPr txBox="1"/>
          <p:nvPr/>
        </p:nvSpPr>
        <p:spPr>
          <a:xfrm>
            <a:off x="37725" y="2945600"/>
            <a:ext cx="15714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3F3F3"/>
                </a:solidFill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ss/</a:t>
            </a:r>
            <a:endParaRPr sz="2500" dirty="0">
              <a:solidFill>
                <a:srgbClr val="F3F3F3"/>
              </a:solidFill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307" name="Google Shape;307;p29">
            <a:extLst>
              <a:ext uri="{FF2B5EF4-FFF2-40B4-BE49-F238E27FC236}">
                <a16:creationId xmlns:a16="http://schemas.microsoft.com/office/drawing/2014/main" id="{03CCB821-CB83-6469-1599-2DB9D2B35A6E}"/>
              </a:ext>
            </a:extLst>
          </p:cNvPr>
          <p:cNvSpPr/>
          <p:nvPr/>
        </p:nvSpPr>
        <p:spPr>
          <a:xfrm>
            <a:off x="1474275" y="731675"/>
            <a:ext cx="570300" cy="40266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9">
            <a:extLst>
              <a:ext uri="{FF2B5EF4-FFF2-40B4-BE49-F238E27FC236}">
                <a16:creationId xmlns:a16="http://schemas.microsoft.com/office/drawing/2014/main" id="{7D0B2545-A381-53A0-538D-BC39ECCE78A5}"/>
              </a:ext>
            </a:extLst>
          </p:cNvPr>
          <p:cNvSpPr/>
          <p:nvPr/>
        </p:nvSpPr>
        <p:spPr>
          <a:xfrm>
            <a:off x="2192325" y="1015775"/>
            <a:ext cx="2656800" cy="730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ss</a:t>
            </a:r>
            <a:endParaRPr sz="2000" dirty="0">
              <a:solidFill>
                <a:schemeClr val="bg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29">
            <a:extLst>
              <a:ext uri="{FF2B5EF4-FFF2-40B4-BE49-F238E27FC236}">
                <a16:creationId xmlns:a16="http://schemas.microsoft.com/office/drawing/2014/main" id="{0587E383-49DB-725C-8A3A-733B8FC1A4AE}"/>
              </a:ext>
            </a:extLst>
          </p:cNvPr>
          <p:cNvSpPr txBox="1"/>
          <p:nvPr/>
        </p:nvSpPr>
        <p:spPr>
          <a:xfrm>
            <a:off x="37725" y="466300"/>
            <a:ext cx="181620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Meu </a:t>
            </a: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Projeto</a:t>
            </a: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/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R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data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raw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temp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processed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output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figures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tables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supp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cs typeface="Consolas"/>
                <a:sym typeface="Consolas"/>
              </a:rPr>
              <a:t>|--- doc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README.md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TODO.md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2" name="Google Shape;306;p29">
            <a:extLst>
              <a:ext uri="{FF2B5EF4-FFF2-40B4-BE49-F238E27FC236}">
                <a16:creationId xmlns:a16="http://schemas.microsoft.com/office/drawing/2014/main" id="{AAC87D1A-8879-8016-178E-F80F54AF5FA7}"/>
              </a:ext>
            </a:extLst>
          </p:cNvPr>
          <p:cNvSpPr txBox="1"/>
          <p:nvPr/>
        </p:nvSpPr>
        <p:spPr>
          <a:xfrm>
            <a:off x="2192325" y="3837588"/>
            <a:ext cx="3052717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tx1"/>
                </a:solidFill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ss = superseded</a:t>
            </a:r>
            <a:endParaRPr sz="2500" dirty="0">
              <a:solidFill>
                <a:schemeClr val="tx1"/>
              </a:solidFill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ED3555DA-F1D7-E4F5-9896-5959854AEA32}"/>
              </a:ext>
            </a:extLst>
          </p:cNvPr>
          <p:cNvSpPr/>
          <p:nvPr/>
        </p:nvSpPr>
        <p:spPr>
          <a:xfrm>
            <a:off x="7052195" y="1971400"/>
            <a:ext cx="45719" cy="6003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692E5D-7E37-6C45-C5DA-C03FD6735984}"/>
              </a:ext>
            </a:extLst>
          </p:cNvPr>
          <p:cNvSpPr txBox="1"/>
          <p:nvPr/>
        </p:nvSpPr>
        <p:spPr>
          <a:xfrm>
            <a:off x="5935698" y="2571750"/>
            <a:ext cx="2278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rgbClr val="FF0000"/>
                </a:solidFill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P</a:t>
            </a:r>
            <a:r>
              <a:rPr lang="en-US" sz="1400" dirty="0">
                <a:solidFill>
                  <a:srgbClr val="FF0000"/>
                </a:solidFill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o</a:t>
            </a:r>
            <a:r>
              <a:rPr lang="en" sz="1400" dirty="0">
                <a:solidFill>
                  <a:srgbClr val="FF0000"/>
                </a:solidFill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de </a:t>
            </a:r>
            <a:r>
              <a:rPr lang="en" sz="1400" dirty="0" err="1">
                <a:solidFill>
                  <a:srgbClr val="FF0000"/>
                </a:solidFill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estar</a:t>
            </a:r>
            <a:r>
              <a:rPr lang="en" sz="1400" dirty="0">
                <a:solidFill>
                  <a:srgbClr val="FF0000"/>
                </a:solidFill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 </a:t>
            </a:r>
            <a:r>
              <a:rPr lang="en" sz="1400" dirty="0" err="1">
                <a:solidFill>
                  <a:srgbClr val="FF0000"/>
                </a:solidFill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dentro</a:t>
            </a:r>
            <a:r>
              <a:rPr lang="en" sz="1400" dirty="0">
                <a:solidFill>
                  <a:srgbClr val="FF0000"/>
                </a:solidFill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 de </a:t>
            </a:r>
            <a:r>
              <a:rPr lang="en" sz="1400" dirty="0" err="1">
                <a:solidFill>
                  <a:srgbClr val="FF0000"/>
                </a:solidFill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cada</a:t>
            </a:r>
            <a:r>
              <a:rPr lang="en" sz="1400" dirty="0">
                <a:solidFill>
                  <a:srgbClr val="FF0000"/>
                </a:solidFill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 </a:t>
            </a:r>
            <a:r>
              <a:rPr lang="en" sz="1400" dirty="0" err="1">
                <a:solidFill>
                  <a:srgbClr val="FF0000"/>
                </a:solidFill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uma</a:t>
            </a:r>
            <a:r>
              <a:rPr lang="en" sz="1400" dirty="0">
                <a:solidFill>
                  <a:srgbClr val="FF0000"/>
                </a:solidFill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 das pastas </a:t>
            </a:r>
            <a:r>
              <a:rPr lang="en" dirty="0">
                <a:solidFill>
                  <a:srgbClr val="FF0000"/>
                </a:solidFill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“</a:t>
            </a:r>
            <a:r>
              <a:rPr lang="en" dirty="0" err="1">
                <a:solidFill>
                  <a:srgbClr val="FF0000"/>
                </a:solidFill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originais</a:t>
            </a:r>
            <a:r>
              <a:rPr lang="en" dirty="0">
                <a:solidFill>
                  <a:srgbClr val="FF0000"/>
                </a:solidFill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”</a:t>
            </a:r>
            <a:endParaRPr lang="pt-BR" dirty="0">
              <a:solidFill>
                <a:srgbClr val="FF0000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842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|---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README.md</a:t>
            </a:r>
            <a:endParaRPr sz="2200" dirty="0">
              <a:solidFill>
                <a:schemeClr val="lt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30"/>
          <p:cNvSpPr txBox="1"/>
          <p:nvPr/>
        </p:nvSpPr>
        <p:spPr>
          <a:xfrm>
            <a:off x="7454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0"/>
          <p:cNvSpPr txBox="1"/>
          <p:nvPr/>
        </p:nvSpPr>
        <p:spPr>
          <a:xfrm>
            <a:off x="5256550" y="630425"/>
            <a:ext cx="48933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0"/>
          <p:cNvSpPr txBox="1"/>
          <p:nvPr/>
        </p:nvSpPr>
        <p:spPr>
          <a:xfrm>
            <a:off x="37725" y="466300"/>
            <a:ext cx="199140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Meu </a:t>
            </a: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Projeto</a:t>
            </a: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/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R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data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raw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temp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processed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output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figures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tables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supp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doc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README.md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TODO.md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318" name="Google Shape;318;p30"/>
          <p:cNvSpPr txBox="1"/>
          <p:nvPr/>
        </p:nvSpPr>
        <p:spPr>
          <a:xfrm>
            <a:off x="2282510" y="496550"/>
            <a:ext cx="6623090" cy="3063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Título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do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Breve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descrição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do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Notas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explicações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Como usar? (no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caso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ser um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pacote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)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Licença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(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muitas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vezes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também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existe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o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LICENSE.txt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)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Agradecimentos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308;p29">
            <a:extLst>
              <a:ext uri="{FF2B5EF4-FFF2-40B4-BE49-F238E27FC236}">
                <a16:creationId xmlns:a16="http://schemas.microsoft.com/office/drawing/2014/main" id="{7BB6EC66-1B4D-F61E-EE6D-064DE7A05107}"/>
              </a:ext>
            </a:extLst>
          </p:cNvPr>
          <p:cNvSpPr/>
          <p:nvPr/>
        </p:nvSpPr>
        <p:spPr>
          <a:xfrm>
            <a:off x="1945151" y="3929826"/>
            <a:ext cx="5253698" cy="10051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 </a:t>
            </a:r>
            <a:r>
              <a:rPr lang="en" sz="2000" dirty="0" err="1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extensão</a:t>
            </a:r>
            <a:r>
              <a:rPr lang="en" sz="20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.md indica um </a:t>
            </a:r>
            <a:r>
              <a:rPr lang="en" sz="2000" dirty="0" err="1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</a:t>
            </a:r>
            <a:r>
              <a:rPr lang="en" sz="20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Markdown. Esse </a:t>
            </a:r>
            <a:r>
              <a:rPr lang="en" sz="2000" dirty="0" err="1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</a:t>
            </a:r>
            <a:r>
              <a:rPr lang="en" sz="20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é</a:t>
            </a:r>
            <a:r>
              <a:rPr lang="en" sz="20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lido </a:t>
            </a:r>
            <a:r>
              <a:rPr lang="en" sz="2000" dirty="0" err="1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nativamente</a:t>
            </a:r>
            <a:r>
              <a:rPr lang="en" sz="20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pelo</a:t>
            </a:r>
            <a:r>
              <a:rPr lang="en" sz="20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GitHub para </a:t>
            </a:r>
            <a:r>
              <a:rPr lang="en" sz="2000" dirty="0" err="1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documentar</a:t>
            </a:r>
            <a:r>
              <a:rPr lang="en" sz="20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seu</a:t>
            </a:r>
            <a:r>
              <a:rPr lang="en" sz="20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repositório</a:t>
            </a:r>
            <a:r>
              <a:rPr lang="en" sz="20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endParaRPr sz="20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|---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TODO.md</a:t>
            </a:r>
            <a:endParaRPr sz="2200" dirty="0">
              <a:solidFill>
                <a:schemeClr val="lt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31"/>
          <p:cNvSpPr txBox="1"/>
          <p:nvPr/>
        </p:nvSpPr>
        <p:spPr>
          <a:xfrm>
            <a:off x="7454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1"/>
          <p:cNvSpPr txBox="1"/>
          <p:nvPr/>
        </p:nvSpPr>
        <p:spPr>
          <a:xfrm>
            <a:off x="5256550" y="630425"/>
            <a:ext cx="48933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1"/>
          <p:cNvSpPr txBox="1"/>
          <p:nvPr/>
        </p:nvSpPr>
        <p:spPr>
          <a:xfrm>
            <a:off x="37724" y="522140"/>
            <a:ext cx="197256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Meu </a:t>
            </a: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Projeto</a:t>
            </a: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/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R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data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raw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temp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processed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output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figures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tables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supp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doc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README.md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TODO.md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327" name="Google Shape;327;p31"/>
          <p:cNvSpPr txBox="1"/>
          <p:nvPr/>
        </p:nvSpPr>
        <p:spPr>
          <a:xfrm>
            <a:off x="2384711" y="496550"/>
            <a:ext cx="6520889" cy="2288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Lista de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pendências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AutoNum type="arabicPeriod"/>
            </a:pP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Fechar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tabulação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dados (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tabela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biomassa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);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AutoNum type="arabicPeriod"/>
            </a:pP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Escrever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função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para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calcular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o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índice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X;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AutoNum type="arabicPeriod"/>
            </a:pP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Escrever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relatório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exploração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dos dados e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variáveis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utilizadas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AutoNum type="arabicPeriod"/>
            </a:pP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Realizar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regressões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múltiplas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AutoNum type="arabicPeriod"/>
            </a:pP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Seleção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modelos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AutoNum type="arabicPeriod"/>
            </a:pP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Fechar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análises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sensibilidade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AutoNum type="arabicPeriod"/>
            </a:pP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Produzir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figuras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finais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AutoNum type="arabicPeriod"/>
            </a:pP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Testar o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código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.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308;p29">
            <a:extLst>
              <a:ext uri="{FF2B5EF4-FFF2-40B4-BE49-F238E27FC236}">
                <a16:creationId xmlns:a16="http://schemas.microsoft.com/office/drawing/2014/main" id="{D60E4572-6263-F0B6-E121-9DFD6B0EC851}"/>
              </a:ext>
            </a:extLst>
          </p:cNvPr>
          <p:cNvSpPr/>
          <p:nvPr/>
        </p:nvSpPr>
        <p:spPr>
          <a:xfrm>
            <a:off x="1945151" y="3431912"/>
            <a:ext cx="5253698" cy="1393739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Anotações</a:t>
            </a:r>
            <a:r>
              <a:rPr lang="en" sz="20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escritas</a:t>
            </a:r>
            <a:r>
              <a:rPr lang="en" sz="20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em</a:t>
            </a:r>
            <a:r>
              <a:rPr lang="en" sz="20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papel</a:t>
            </a:r>
            <a:r>
              <a:rPr lang="en" sz="20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não</a:t>
            </a:r>
            <a:r>
              <a:rPr lang="en" sz="20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são</a:t>
            </a:r>
            <a:r>
              <a:rPr lang="en" sz="20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pesquisáveis</a:t>
            </a:r>
            <a:r>
              <a:rPr lang="en" sz="20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e, </a:t>
            </a:r>
            <a:r>
              <a:rPr lang="en" sz="2000" dirty="0" err="1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provavelmente</a:t>
            </a:r>
            <a:r>
              <a:rPr lang="en" sz="20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000" dirty="0" err="1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não</a:t>
            </a:r>
            <a:r>
              <a:rPr lang="en" sz="20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estarão</a:t>
            </a:r>
            <a:r>
              <a:rPr lang="en" sz="20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à </a:t>
            </a:r>
            <a:r>
              <a:rPr lang="en" sz="2000" dirty="0" err="1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sua</a:t>
            </a:r>
            <a:r>
              <a:rPr lang="en" sz="20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disposição</a:t>
            </a:r>
            <a:r>
              <a:rPr lang="en" sz="20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quando</a:t>
            </a:r>
            <a:r>
              <a:rPr lang="en" sz="20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você</a:t>
            </a:r>
            <a:r>
              <a:rPr lang="en" sz="20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mais</a:t>
            </a:r>
            <a:r>
              <a:rPr lang="en" sz="20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precisar</a:t>
            </a:r>
            <a:r>
              <a:rPr lang="en" sz="200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!</a:t>
            </a:r>
            <a:endParaRPr sz="200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Princípios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para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nomear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arquivos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32"/>
          <p:cNvSpPr txBox="1"/>
          <p:nvPr/>
        </p:nvSpPr>
        <p:spPr>
          <a:xfrm>
            <a:off x="259099" y="544799"/>
            <a:ext cx="8633615" cy="2728893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3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mandamentos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da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nomeação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arquivos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:</a:t>
            </a:r>
          </a:p>
          <a:p>
            <a:pPr marL="1016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endParaRPr lang="en"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Legível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por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máquinas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-US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Legível</a:t>
            </a:r>
            <a:r>
              <a:rPr lang="en-US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por</a:t>
            </a:r>
            <a:r>
              <a:rPr lang="en-US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pessoas</a:t>
            </a:r>
            <a:r>
              <a:rPr lang="en-US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-US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Compatível</a:t>
            </a:r>
            <a:r>
              <a:rPr lang="en-US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com </a:t>
            </a:r>
            <a:r>
              <a:rPr lang="en-US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ordenação</a:t>
            </a:r>
            <a:r>
              <a:rPr lang="en-US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automática</a:t>
            </a:r>
            <a:r>
              <a:rPr lang="en-US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>
          <a:extLst>
            <a:ext uri="{FF2B5EF4-FFF2-40B4-BE49-F238E27FC236}">
              <a16:creationId xmlns:a16="http://schemas.microsoft.com/office/drawing/2014/main" id="{8A66ADB8-697D-A12F-754C-2CDEA6FAB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>
            <a:extLst>
              <a:ext uri="{FF2B5EF4-FFF2-40B4-BE49-F238E27FC236}">
                <a16:creationId xmlns:a16="http://schemas.microsoft.com/office/drawing/2014/main" id="{EA6796E6-0F60-734A-F64E-5C9643C8D081}"/>
              </a:ext>
            </a:extLst>
          </p:cNvPr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Princípios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para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nomear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arquivos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32">
            <a:extLst>
              <a:ext uri="{FF2B5EF4-FFF2-40B4-BE49-F238E27FC236}">
                <a16:creationId xmlns:a16="http://schemas.microsoft.com/office/drawing/2014/main" id="{CAD61E21-2F2D-8C68-869E-1DB8D4FB48B7}"/>
              </a:ext>
            </a:extLst>
          </p:cNvPr>
          <p:cNvSpPr txBox="1"/>
          <p:nvPr/>
        </p:nvSpPr>
        <p:spPr>
          <a:xfrm>
            <a:off x="7454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2">
            <a:extLst>
              <a:ext uri="{FF2B5EF4-FFF2-40B4-BE49-F238E27FC236}">
                <a16:creationId xmlns:a16="http://schemas.microsoft.com/office/drawing/2014/main" id="{84E7FE98-C934-D339-896A-A6FDA5FF7703}"/>
              </a:ext>
            </a:extLst>
          </p:cNvPr>
          <p:cNvSpPr txBox="1"/>
          <p:nvPr/>
        </p:nvSpPr>
        <p:spPr>
          <a:xfrm>
            <a:off x="259100" y="544800"/>
            <a:ext cx="8529000" cy="502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Legível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por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máquinas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32">
            <a:extLst>
              <a:ext uri="{FF2B5EF4-FFF2-40B4-BE49-F238E27FC236}">
                <a16:creationId xmlns:a16="http://schemas.microsoft.com/office/drawing/2014/main" id="{D307072D-2933-17C4-BBBA-1F942A3A6670}"/>
              </a:ext>
            </a:extLst>
          </p:cNvPr>
          <p:cNvSpPr txBox="1"/>
          <p:nvPr/>
        </p:nvSpPr>
        <p:spPr>
          <a:xfrm>
            <a:off x="271875" y="1175650"/>
            <a:ext cx="8486700" cy="17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</a:pPr>
            <a:r>
              <a:rPr lang="en" sz="1800" b="1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Evite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: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imes New Roman"/>
              <a:buChar char="●"/>
            </a:pP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Espaços</a:t>
            </a:r>
            <a:endParaRPr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imes New Roman"/>
              <a:buChar char="●"/>
            </a:pP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Pontuações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acentos</a:t>
            </a:r>
            <a:endParaRPr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imes New Roman"/>
              <a:buChar char="●"/>
            </a:pP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Caracteres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especiais</a:t>
            </a:r>
            <a:endParaRPr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</a:pPr>
            <a:endParaRPr lang="en"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</a:pPr>
            <a:r>
              <a:rPr lang="en" sz="1800" b="1" dirty="0">
                <a:solidFill>
                  <a:schemeClr val="accent5">
                    <a:lumMod val="75000"/>
                  </a:schemeClr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Use </a:t>
            </a:r>
            <a:r>
              <a:rPr lang="en" sz="1800" b="1" dirty="0" err="1">
                <a:solidFill>
                  <a:schemeClr val="accent5">
                    <a:lumMod val="75000"/>
                  </a:schemeClr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delimitadores</a:t>
            </a:r>
            <a:r>
              <a:rPr lang="en" sz="1800" b="1" dirty="0">
                <a:solidFill>
                  <a:schemeClr val="accent5">
                    <a:lumMod val="75000"/>
                  </a:schemeClr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‘_’ &amp; ‘-’</a:t>
            </a:r>
            <a:endParaRPr sz="1800" b="1" dirty="0">
              <a:solidFill>
                <a:schemeClr val="accent5">
                  <a:lumMod val="75000"/>
                </a:schemeClr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6" name="Google Shape;336;p32">
            <a:extLst>
              <a:ext uri="{FF2B5EF4-FFF2-40B4-BE49-F238E27FC236}">
                <a16:creationId xmlns:a16="http://schemas.microsoft.com/office/drawing/2014/main" id="{08060595-F729-432B-3C77-2F0233E4BD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7287"/>
          <a:stretch/>
        </p:blipFill>
        <p:spPr>
          <a:xfrm>
            <a:off x="406900" y="3300026"/>
            <a:ext cx="6954051" cy="17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2">
            <a:extLst>
              <a:ext uri="{FF2B5EF4-FFF2-40B4-BE49-F238E27FC236}">
                <a16:creationId xmlns:a16="http://schemas.microsoft.com/office/drawing/2014/main" id="{9FD9988B-D605-5C4D-63B4-06F564156071}"/>
              </a:ext>
            </a:extLst>
          </p:cNvPr>
          <p:cNvSpPr txBox="1"/>
          <p:nvPr/>
        </p:nvSpPr>
        <p:spPr>
          <a:xfrm>
            <a:off x="7454450" y="3622475"/>
            <a:ext cx="1543200" cy="1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metadados</a:t>
            </a:r>
            <a:endParaRPr sz="2000">
              <a:solidFill>
                <a:srgbClr val="FF0000"/>
              </a:solidFill>
            </a:endParaRPr>
          </a:p>
        </p:txBody>
      </p:sp>
      <p:cxnSp>
        <p:nvCxnSpPr>
          <p:cNvPr id="338" name="Google Shape;338;p32">
            <a:extLst>
              <a:ext uri="{FF2B5EF4-FFF2-40B4-BE49-F238E27FC236}">
                <a16:creationId xmlns:a16="http://schemas.microsoft.com/office/drawing/2014/main" id="{E13816A4-8BC5-01EC-D9A8-4AA753BC8156}"/>
              </a:ext>
            </a:extLst>
          </p:cNvPr>
          <p:cNvCxnSpPr/>
          <p:nvPr/>
        </p:nvCxnSpPr>
        <p:spPr>
          <a:xfrm rot="10800000" flipH="1">
            <a:off x="6818800" y="4313025"/>
            <a:ext cx="1432800" cy="543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39" name="Google Shape;339;p32">
            <a:extLst>
              <a:ext uri="{FF2B5EF4-FFF2-40B4-BE49-F238E27FC236}">
                <a16:creationId xmlns:a16="http://schemas.microsoft.com/office/drawing/2014/main" id="{CEDADE15-F2DA-B612-0CCD-069D5170FB7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1375" y="1092500"/>
            <a:ext cx="4563025" cy="191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4379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Princípios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para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nomear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arquivos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p33"/>
          <p:cNvSpPr txBox="1"/>
          <p:nvPr/>
        </p:nvSpPr>
        <p:spPr>
          <a:xfrm>
            <a:off x="7454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3"/>
          <p:cNvSpPr txBox="1"/>
          <p:nvPr/>
        </p:nvSpPr>
        <p:spPr>
          <a:xfrm>
            <a:off x="259100" y="544800"/>
            <a:ext cx="8529000" cy="502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2. 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Legível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por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pessoas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7" name="Google Shape;347;p33"/>
          <p:cNvPicPr preferRelativeResize="0"/>
          <p:nvPr/>
        </p:nvPicPr>
        <p:blipFill rotWithShape="1">
          <a:blip r:embed="rId3">
            <a:alphaModFix/>
          </a:blip>
          <a:srcRect t="15832"/>
          <a:stretch/>
        </p:blipFill>
        <p:spPr>
          <a:xfrm>
            <a:off x="3455075" y="1190350"/>
            <a:ext cx="5608300" cy="349022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3"/>
          <p:cNvSpPr txBox="1"/>
          <p:nvPr/>
        </p:nvSpPr>
        <p:spPr>
          <a:xfrm>
            <a:off x="259100" y="1193400"/>
            <a:ext cx="3366900" cy="30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Fácil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reconhecer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o que o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é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ou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faz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pelo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nome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!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349050" y="2571750"/>
            <a:ext cx="2024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FF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Coloque</a:t>
            </a:r>
            <a:r>
              <a:rPr lang="en" dirty="0">
                <a:solidFill>
                  <a:srgbClr val="FF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zeros antes </a:t>
            </a:r>
            <a:endParaRPr dirty="0">
              <a:solidFill>
                <a:srgbClr val="FF0000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de outros </a:t>
            </a:r>
            <a:r>
              <a:rPr lang="en" dirty="0" err="1">
                <a:solidFill>
                  <a:srgbClr val="FF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números</a:t>
            </a:r>
            <a:r>
              <a:rPr lang="en" dirty="0">
                <a:solidFill>
                  <a:srgbClr val="FF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!</a:t>
            </a:r>
            <a:endParaRPr dirty="0">
              <a:solidFill>
                <a:srgbClr val="FF0000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 rot="10800000" flipH="1">
            <a:off x="2373450" y="2135100"/>
            <a:ext cx="1175700" cy="736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Princípios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para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nomear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arquivos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34"/>
          <p:cNvSpPr txBox="1"/>
          <p:nvPr/>
        </p:nvSpPr>
        <p:spPr>
          <a:xfrm>
            <a:off x="7454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4"/>
          <p:cNvSpPr txBox="1"/>
          <p:nvPr/>
        </p:nvSpPr>
        <p:spPr>
          <a:xfrm>
            <a:off x="259100" y="544800"/>
            <a:ext cx="8529000" cy="502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3.  </a:t>
            </a:r>
            <a:r>
              <a:rPr lang="en" sz="2000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Compatível</a:t>
            </a:r>
            <a:r>
              <a:rPr lang="en" sz="2000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com </a:t>
            </a:r>
            <a:r>
              <a:rPr lang="en" sz="2000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ordenação</a:t>
            </a:r>
            <a:r>
              <a:rPr lang="en" sz="2000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automática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8" name="Google Shape;358;p34"/>
          <p:cNvPicPr preferRelativeResize="0"/>
          <p:nvPr/>
        </p:nvPicPr>
        <p:blipFill rotWithShape="1">
          <a:blip r:embed="rId3">
            <a:alphaModFix/>
          </a:blip>
          <a:srcRect b="55464"/>
          <a:stretch/>
        </p:blipFill>
        <p:spPr>
          <a:xfrm>
            <a:off x="56875" y="1428613"/>
            <a:ext cx="5439326" cy="15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4"/>
          <p:cNvPicPr preferRelativeResize="0"/>
          <p:nvPr/>
        </p:nvPicPr>
        <p:blipFill rotWithShape="1">
          <a:blip r:embed="rId3">
            <a:alphaModFix/>
          </a:blip>
          <a:srcRect t="48723" r="39682" b="3179"/>
          <a:stretch/>
        </p:blipFill>
        <p:spPr>
          <a:xfrm>
            <a:off x="5404225" y="1366413"/>
            <a:ext cx="3280949" cy="16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66" y="3307716"/>
            <a:ext cx="2655725" cy="6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4"/>
          <p:cNvSpPr txBox="1"/>
          <p:nvPr/>
        </p:nvSpPr>
        <p:spPr>
          <a:xfrm>
            <a:off x="259100" y="4452825"/>
            <a:ext cx="8751300" cy="551100"/>
          </a:xfrm>
          <a:prstGeom prst="rect">
            <a:avLst/>
          </a:prstGeom>
          <a:solidFill>
            <a:srgbClr val="FF0000">
              <a:alpha val="10060"/>
            </a:srgbClr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É</a:t>
            </a:r>
            <a:r>
              <a:rPr lang="en" sz="18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um </a:t>
            </a:r>
            <a:r>
              <a:rPr lang="en" sz="18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treinamento</a:t>
            </a:r>
            <a:r>
              <a:rPr lang="en" sz="18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constante</a:t>
            </a:r>
            <a:r>
              <a:rPr lang="en" sz="18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que </a:t>
            </a:r>
            <a:r>
              <a:rPr lang="en" sz="18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dará</a:t>
            </a:r>
            <a:r>
              <a:rPr lang="en" sz="18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retorno</a:t>
            </a:r>
            <a:r>
              <a:rPr lang="en" sz="18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com o tempo de </a:t>
            </a:r>
            <a:r>
              <a:rPr lang="en" sz="18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uso</a:t>
            </a:r>
            <a:r>
              <a:rPr lang="en" sz="18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sz="18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consistência</a:t>
            </a:r>
            <a:r>
              <a:rPr lang="en" sz="18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!</a:t>
            </a:r>
            <a:endParaRPr sz="1800"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5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Git + Github + RStudio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7" name="Google Shape;3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50" y="1183325"/>
            <a:ext cx="3056400" cy="127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5"/>
          <p:cNvPicPr preferRelativeResize="0"/>
          <p:nvPr/>
        </p:nvPicPr>
        <p:blipFill rotWithShape="1">
          <a:blip r:embed="rId4">
            <a:alphaModFix/>
          </a:blip>
          <a:srcRect t="14806" b="22926"/>
          <a:stretch/>
        </p:blipFill>
        <p:spPr>
          <a:xfrm>
            <a:off x="5633875" y="792625"/>
            <a:ext cx="2739300" cy="17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088" y="3503475"/>
            <a:ext cx="3633827" cy="127604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5"/>
          <p:cNvSpPr txBox="1"/>
          <p:nvPr/>
        </p:nvSpPr>
        <p:spPr>
          <a:xfrm>
            <a:off x="315950" y="2468875"/>
            <a:ext cx="31668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Controle de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versões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" name="Google Shape;371;p35"/>
          <p:cNvSpPr txBox="1"/>
          <p:nvPr/>
        </p:nvSpPr>
        <p:spPr>
          <a:xfrm>
            <a:off x="5420125" y="2468875"/>
            <a:ext cx="31668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Repositório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remoto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p35"/>
          <p:cNvSpPr txBox="1"/>
          <p:nvPr/>
        </p:nvSpPr>
        <p:spPr>
          <a:xfrm>
            <a:off x="3147750" y="4651275"/>
            <a:ext cx="31668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Plataforma local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9200700" cy="3990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Sumário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35549" y="515400"/>
            <a:ext cx="8875827" cy="359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Times New Roman"/>
              <a:buAutoNum type="arabicPeriod"/>
            </a:pP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IDEs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mais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comuns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Times New Roman"/>
              <a:buAutoNum type="arabicPeriod"/>
            </a:pP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Introdução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dicas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RStudio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Times New Roman"/>
              <a:buAutoNum type="arabicPeriod"/>
            </a:pP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Princípios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para um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bom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Times New Roman"/>
              <a:buAutoNum type="arabicPeriod"/>
            </a:pP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Estrutura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pastas de um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organizado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Times New Roman"/>
              <a:buAutoNum type="arabicPeriod"/>
            </a:pP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Nomeando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arquivos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corretamente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Times New Roman"/>
              <a:buAutoNum type="arabicPeriod"/>
            </a:pP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Conexão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com GitHub e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controle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versões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Times New Roman"/>
              <a:buAutoNum type="arabicPeriod"/>
            </a:pP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Exercícios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leituras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sugeridas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Times New Roman"/>
              <a:buAutoNum type="arabicPeriod"/>
            </a:pP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Prática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RStudio.</a:t>
            </a:r>
            <a:endParaRPr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Git + Github + RStudio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8" name="Google Shape;3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750" y="1109825"/>
            <a:ext cx="6365152" cy="344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3517" y="4557900"/>
            <a:ext cx="1249472" cy="43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7267" y="4590950"/>
            <a:ext cx="1249472" cy="43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4154" y="4557900"/>
            <a:ext cx="1249472" cy="43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Por que usar Git e GitHub?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7" name="Google Shape;387;p37"/>
          <p:cNvSpPr txBox="1"/>
          <p:nvPr/>
        </p:nvSpPr>
        <p:spPr>
          <a:xfrm>
            <a:off x="196650" y="663525"/>
            <a:ext cx="8750700" cy="4150522"/>
          </a:xfrm>
          <a:prstGeom prst="rect">
            <a:avLst/>
          </a:prstGeom>
          <a:solidFill>
            <a:srgbClr val="FFF2CC">
              <a:alpha val="803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000"/>
              <a:buFont typeface="Times New Roman"/>
              <a:buAutoNum type="arabicPeriod"/>
            </a:pP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Registra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toda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a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história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versões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cada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(mas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é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diferente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OneDrive / Google Drive);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000"/>
              <a:buFont typeface="Times New Roman"/>
              <a:buAutoNum type="arabicPeriod"/>
            </a:pP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Permite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o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registro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detalhado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das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versões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modificações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arquivos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texto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sz="2000"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000"/>
              <a:buFont typeface="Times New Roman"/>
              <a:buAutoNum type="arabicPeriod"/>
            </a:pP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Possível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reverter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para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qualquer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ponto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da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história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sz="2000"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000"/>
              <a:buFont typeface="Times New Roman"/>
              <a:buAutoNum type="arabicPeriod"/>
            </a:pP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Facilita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a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colaboração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forma remota –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até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com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você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mesmo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!;</a:t>
            </a:r>
            <a:endParaRPr sz="2000"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000"/>
              <a:buFont typeface="Times New Roman"/>
              <a:buAutoNum type="arabicPeriod"/>
            </a:pP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Garante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backup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seguro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do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com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privacidade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sz="2000"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000"/>
              <a:buFont typeface="Times New Roman"/>
              <a:buAutoNum type="arabicPeriod"/>
            </a:pP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Muitas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ferramentas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integradas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sz="2000"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000"/>
              <a:buFont typeface="Times New Roman"/>
              <a:buAutoNum type="arabicPeriod"/>
            </a:pP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Gratuito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! </a:t>
            </a:r>
            <a:endParaRPr sz="2000"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>
          <a:extLst>
            <a:ext uri="{FF2B5EF4-FFF2-40B4-BE49-F238E27FC236}">
              <a16:creationId xmlns:a16="http://schemas.microsoft.com/office/drawing/2014/main" id="{736318C4-962B-6FC6-4D04-540C77BFE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>
            <a:extLst>
              <a:ext uri="{FF2B5EF4-FFF2-40B4-BE49-F238E27FC236}">
                <a16:creationId xmlns:a16="http://schemas.microsoft.com/office/drawing/2014/main" id="{A07CC5E5-9423-3360-4B14-982949F1A466}"/>
              </a:ext>
            </a:extLst>
          </p:cNvPr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Resumão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Gráfico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254;p26">
            <a:extLst>
              <a:ext uri="{FF2B5EF4-FFF2-40B4-BE49-F238E27FC236}">
                <a16:creationId xmlns:a16="http://schemas.microsoft.com/office/drawing/2014/main" id="{DE65A2D8-0D92-9018-F5AF-E14E781B68E3}"/>
              </a:ext>
            </a:extLst>
          </p:cNvPr>
          <p:cNvSpPr txBox="1"/>
          <p:nvPr/>
        </p:nvSpPr>
        <p:spPr>
          <a:xfrm>
            <a:off x="1275461" y="827124"/>
            <a:ext cx="1925100" cy="668700"/>
          </a:xfrm>
          <a:prstGeom prst="rect">
            <a:avLst/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Antes de </a:t>
            </a:r>
            <a:r>
              <a:rPr lang="en" sz="25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começar</a:t>
            </a:r>
            <a:endParaRPr sz="25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F27F7-05A4-E71B-6FAA-6821064EB02B}"/>
              </a:ext>
            </a:extLst>
          </p:cNvPr>
          <p:cNvSpPr txBox="1"/>
          <p:nvPr/>
        </p:nvSpPr>
        <p:spPr>
          <a:xfrm>
            <a:off x="350752" y="1769144"/>
            <a:ext cx="37745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Defina a </a:t>
            </a:r>
            <a:r>
              <a:rPr lang="en" dirty="0" err="1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estrutura</a:t>
            </a:r>
            <a:r>
              <a:rPr lang="en" dirty="0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 de pastas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Defina a </a:t>
            </a:r>
            <a:r>
              <a:rPr lang="en" dirty="0" err="1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convenção</a:t>
            </a:r>
            <a:r>
              <a:rPr lang="en" dirty="0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 de </a:t>
            </a:r>
            <a:r>
              <a:rPr lang="en" dirty="0" err="1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nomes</a:t>
            </a:r>
            <a:r>
              <a:rPr lang="en" dirty="0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 de </a:t>
            </a:r>
            <a:r>
              <a:rPr lang="en" dirty="0" err="1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arquivos</a:t>
            </a:r>
            <a:endParaRPr lang="en" dirty="0">
              <a:solidFill>
                <a:schemeClr val="tx1"/>
              </a:solidFill>
              <a:latin typeface="Aptos" panose="020B0004020202020204" pitchFamily="34" charset="0"/>
              <a:cs typeface="Times New Roman"/>
              <a:sym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Defina o </a:t>
            </a:r>
            <a:r>
              <a:rPr lang="en" dirty="0" err="1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estilo</a:t>
            </a:r>
            <a:r>
              <a:rPr lang="en" dirty="0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 de </a:t>
            </a:r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c</a:t>
            </a:r>
            <a:r>
              <a:rPr lang="en" dirty="0" err="1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ódigo</a:t>
            </a:r>
            <a:endParaRPr lang="en" dirty="0">
              <a:solidFill>
                <a:schemeClr val="tx1"/>
              </a:solidFill>
              <a:latin typeface="Aptos" panose="020B0004020202020204" pitchFamily="34" charset="0"/>
              <a:cs typeface="Times New Roman"/>
              <a:sym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Configure o git do </a:t>
            </a:r>
            <a:r>
              <a:rPr lang="en" dirty="0" err="1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projeto</a:t>
            </a:r>
            <a:r>
              <a:rPr lang="en" dirty="0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 no GitHub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Google Shape;254;p26">
            <a:extLst>
              <a:ext uri="{FF2B5EF4-FFF2-40B4-BE49-F238E27FC236}">
                <a16:creationId xmlns:a16="http://schemas.microsoft.com/office/drawing/2014/main" id="{0AF9056D-E8EB-3E61-0EF6-A9C74D2C81FE}"/>
              </a:ext>
            </a:extLst>
          </p:cNvPr>
          <p:cNvSpPr txBox="1"/>
          <p:nvPr/>
        </p:nvSpPr>
        <p:spPr>
          <a:xfrm>
            <a:off x="5943442" y="827124"/>
            <a:ext cx="1925100" cy="668700"/>
          </a:xfrm>
          <a:prstGeom prst="rect">
            <a:avLst/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Passos </a:t>
            </a:r>
            <a:r>
              <a:rPr lang="en" sz="25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iniciais</a:t>
            </a:r>
            <a:endParaRPr sz="25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D39C9E-88AF-B174-9511-6F384A44E0D6}"/>
              </a:ext>
            </a:extLst>
          </p:cNvPr>
          <p:cNvSpPr txBox="1"/>
          <p:nvPr/>
        </p:nvSpPr>
        <p:spPr>
          <a:xfrm>
            <a:off x="5018732" y="1769144"/>
            <a:ext cx="39786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Crie</a:t>
            </a:r>
            <a:r>
              <a:rPr lang="en" dirty="0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 as pastas e </a:t>
            </a:r>
            <a:r>
              <a:rPr lang="en" dirty="0" err="1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subpastas</a:t>
            </a:r>
            <a:endParaRPr lang="en" dirty="0">
              <a:solidFill>
                <a:schemeClr val="tx1"/>
              </a:solidFill>
              <a:latin typeface="Aptos" panose="020B0004020202020204" pitchFamily="34" charset="0"/>
              <a:cs typeface="Times New Roman"/>
              <a:sym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Crie</a:t>
            </a:r>
            <a:r>
              <a:rPr lang="en" dirty="0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 o </a:t>
            </a:r>
            <a:r>
              <a:rPr lang="en" dirty="0" err="1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projeto</a:t>
            </a:r>
            <a:r>
              <a:rPr lang="en" dirty="0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 a </a:t>
            </a:r>
            <a:r>
              <a:rPr lang="en" dirty="0" err="1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partir</a:t>
            </a:r>
            <a:r>
              <a:rPr lang="en" dirty="0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 da pasta </a:t>
            </a:r>
            <a:r>
              <a:rPr lang="en" dirty="0" err="1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raiz</a:t>
            </a:r>
            <a:endParaRPr lang="en" dirty="0">
              <a:solidFill>
                <a:schemeClr val="tx1"/>
              </a:solidFill>
              <a:latin typeface="Aptos" panose="020B0004020202020204" pitchFamily="34" charset="0"/>
              <a:cs typeface="Times New Roman"/>
              <a:sym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 err="1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Adicione</a:t>
            </a:r>
            <a:r>
              <a:rPr lang="en" dirty="0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 e </a:t>
            </a:r>
            <a:r>
              <a:rPr lang="en" dirty="0" err="1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popule</a:t>
            </a:r>
            <a:r>
              <a:rPr lang="en" dirty="0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 o README e o TODO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Configure o git do </a:t>
            </a:r>
            <a:r>
              <a:rPr lang="en" dirty="0" err="1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projeto</a:t>
            </a:r>
            <a:r>
              <a:rPr lang="en" dirty="0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 no </a:t>
            </a:r>
            <a:r>
              <a:rPr lang="en" dirty="0" err="1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seu</a:t>
            </a:r>
            <a:r>
              <a:rPr lang="en" dirty="0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chemeClr val="tx1"/>
                </a:solidFill>
                <a:latin typeface="Aptos" panose="020B0004020202020204" pitchFamily="34" charset="0"/>
                <a:cs typeface="Times New Roman"/>
                <a:sym typeface="Times New Roman"/>
              </a:rPr>
              <a:t>computador</a:t>
            </a:r>
            <a:endParaRPr lang="pt-BR" dirty="0">
              <a:solidFill>
                <a:schemeClr val="tx1"/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AA5F927-EDC6-6E19-0830-E8DB140BD6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0125439"/>
              </p:ext>
            </p:extLst>
          </p:nvPr>
        </p:nvGraphicFramePr>
        <p:xfrm>
          <a:off x="2436072" y="2865968"/>
          <a:ext cx="3725075" cy="2188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ight Arrow 8">
            <a:extLst>
              <a:ext uri="{FF2B5EF4-FFF2-40B4-BE49-F238E27FC236}">
                <a16:creationId xmlns:a16="http://schemas.microsoft.com/office/drawing/2014/main" id="{827C9021-D4A8-BC65-4E70-E079D3BC732D}"/>
              </a:ext>
            </a:extLst>
          </p:cNvPr>
          <p:cNvSpPr/>
          <p:nvPr/>
        </p:nvSpPr>
        <p:spPr>
          <a:xfrm>
            <a:off x="4298609" y="2108101"/>
            <a:ext cx="677075" cy="3388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77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>
          <a:extLst>
            <a:ext uri="{FF2B5EF4-FFF2-40B4-BE49-F238E27FC236}">
              <a16:creationId xmlns:a16="http://schemas.microsoft.com/office/drawing/2014/main" id="{25A81EB5-D5D3-BE34-F3C5-9D2A5B187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8CA58E30-C083-B63B-075E-8EB504EBF75F}"/>
              </a:ext>
            </a:extLst>
          </p:cNvPr>
          <p:cNvSpPr/>
          <p:nvPr/>
        </p:nvSpPr>
        <p:spPr>
          <a:xfrm>
            <a:off x="0" y="0"/>
            <a:ext cx="9200700" cy="3990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IDEs </a:t>
            </a: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mais</a:t>
            </a:r>
            <a:r>
              <a:rPr lang="en" sz="22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comuns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3736EB-C86C-7BFF-0099-E8CC2768F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859" y="713280"/>
            <a:ext cx="6455685" cy="4096045"/>
          </a:xfrm>
          <a:prstGeom prst="rect">
            <a:avLst/>
          </a:prstGeom>
        </p:spPr>
      </p:pic>
      <p:pic>
        <p:nvPicPr>
          <p:cNvPr id="3" name="Google Shape;74;p15">
            <a:extLst>
              <a:ext uri="{FF2B5EF4-FFF2-40B4-BE49-F238E27FC236}">
                <a16:creationId xmlns:a16="http://schemas.microsoft.com/office/drawing/2014/main" id="{20D9CA79-7472-69EB-1476-4536A3D90BF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6156" y="2146844"/>
            <a:ext cx="2420032" cy="8498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013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>
          <a:extLst>
            <a:ext uri="{FF2B5EF4-FFF2-40B4-BE49-F238E27FC236}">
              <a16:creationId xmlns:a16="http://schemas.microsoft.com/office/drawing/2014/main" id="{5F36C3DD-7AC3-6469-42C3-61F536B60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F5930435-60CC-A5D1-1FD3-A9EB41119F01}"/>
              </a:ext>
            </a:extLst>
          </p:cNvPr>
          <p:cNvSpPr/>
          <p:nvPr/>
        </p:nvSpPr>
        <p:spPr>
          <a:xfrm>
            <a:off x="0" y="0"/>
            <a:ext cx="9200700" cy="3990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IDEs </a:t>
            </a: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mais</a:t>
            </a:r>
            <a:r>
              <a:rPr lang="en" sz="22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comuns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CABCBC-150D-D7FD-9C16-6F134AF898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37858" y="713280"/>
            <a:ext cx="6455683" cy="4096045"/>
          </a:xfrm>
          <a:prstGeom prst="rect">
            <a:avLst/>
          </a:prstGeom>
        </p:spPr>
      </p:pic>
      <p:pic>
        <p:nvPicPr>
          <p:cNvPr id="3" name="Google Shape;74;p15">
            <a:extLst>
              <a:ext uri="{FF2B5EF4-FFF2-40B4-BE49-F238E27FC236}">
                <a16:creationId xmlns:a16="http://schemas.microsoft.com/office/drawing/2014/main" id="{CD36D450-F4FD-34F6-5F4F-BF479ECB22EA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315088" y="2146844"/>
            <a:ext cx="851909" cy="8498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FD2A4-6EBE-348B-2E1E-E2E5D779CC2E}"/>
              </a:ext>
            </a:extLst>
          </p:cNvPr>
          <p:cNvSpPr txBox="1"/>
          <p:nvPr/>
        </p:nvSpPr>
        <p:spPr>
          <a:xfrm>
            <a:off x="7240217" y="2996655"/>
            <a:ext cx="1001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VS Code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6330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>
          <a:extLst>
            <a:ext uri="{FF2B5EF4-FFF2-40B4-BE49-F238E27FC236}">
              <a16:creationId xmlns:a16="http://schemas.microsoft.com/office/drawing/2014/main" id="{49232A34-0A77-E0A9-1CC3-0C8D53A83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AD7E710D-4D70-07CC-1A70-D86408F31485}"/>
              </a:ext>
            </a:extLst>
          </p:cNvPr>
          <p:cNvSpPr/>
          <p:nvPr/>
        </p:nvSpPr>
        <p:spPr>
          <a:xfrm>
            <a:off x="0" y="0"/>
            <a:ext cx="9200700" cy="3990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IDEs </a:t>
            </a: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mais</a:t>
            </a:r>
            <a:r>
              <a:rPr lang="en" sz="22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comuns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BB6D45-0AFD-4AC5-C57D-323496DADF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37858" y="713280"/>
            <a:ext cx="6455683" cy="4096044"/>
          </a:xfrm>
          <a:prstGeom prst="rect">
            <a:avLst/>
          </a:prstGeom>
        </p:spPr>
      </p:pic>
      <p:pic>
        <p:nvPicPr>
          <p:cNvPr id="3" name="Google Shape;74;p15">
            <a:extLst>
              <a:ext uri="{FF2B5EF4-FFF2-40B4-BE49-F238E27FC236}">
                <a16:creationId xmlns:a16="http://schemas.microsoft.com/office/drawing/2014/main" id="{5ADAFFFD-1E6D-DFD4-B03B-FD53308AC8C7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316137" y="2146844"/>
            <a:ext cx="849811" cy="8498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29F74F-BE73-A1D9-724A-FBC243EBB72A}"/>
              </a:ext>
            </a:extLst>
          </p:cNvPr>
          <p:cNvSpPr txBox="1"/>
          <p:nvPr/>
        </p:nvSpPr>
        <p:spPr>
          <a:xfrm>
            <a:off x="7240217" y="2996655"/>
            <a:ext cx="1001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Positron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1360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CD9EA4-E1DB-5756-5EFF-C0BCB12F0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859" y="713280"/>
            <a:ext cx="6455685" cy="4096045"/>
          </a:xfrm>
          <a:prstGeom prst="rect">
            <a:avLst/>
          </a:prstGeom>
        </p:spPr>
      </p:pic>
      <p:sp>
        <p:nvSpPr>
          <p:cNvPr id="70" name="Google Shape;70;p15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Introdução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ao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RStudio e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gestão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projetos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5930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6230225" y="2468607"/>
            <a:ext cx="2913775" cy="20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Dicas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 err="1"/>
              <a:t>Configurações</a:t>
            </a:r>
            <a:r>
              <a:rPr lang="en" dirty="0"/>
              <a:t> </a:t>
            </a:r>
            <a:r>
              <a:rPr lang="en" dirty="0" err="1"/>
              <a:t>Globais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 err="1"/>
              <a:t>Atalhos</a:t>
            </a:r>
            <a:r>
              <a:rPr lang="en" dirty="0"/>
              <a:t> do </a:t>
            </a:r>
            <a:r>
              <a:rPr lang="en" dirty="0" err="1"/>
              <a:t>Teclado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Fontes com </a:t>
            </a:r>
            <a:r>
              <a:rPr lang="en" dirty="0" err="1"/>
              <a:t>ligaduras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 err="1">
                <a:solidFill>
                  <a:schemeClr val="dk1"/>
                </a:solidFill>
              </a:rPr>
              <a:t>Addins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Script com </a:t>
            </a:r>
            <a:r>
              <a:rPr lang="en" dirty="0" err="1">
                <a:solidFill>
                  <a:schemeClr val="dk1"/>
                </a:solidFill>
              </a:rPr>
              <a:t>seções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 err="1">
                <a:solidFill>
                  <a:schemeClr val="dk1"/>
                </a:solidFill>
              </a:rPr>
              <a:t>Detecção</a:t>
            </a:r>
            <a:r>
              <a:rPr lang="en" dirty="0">
                <a:solidFill>
                  <a:schemeClr val="dk1"/>
                </a:solidFill>
              </a:rPr>
              <a:t> de </a:t>
            </a:r>
            <a:r>
              <a:rPr lang="en" dirty="0" err="1">
                <a:solidFill>
                  <a:schemeClr val="dk1"/>
                </a:solidFill>
              </a:rPr>
              <a:t>erros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 err="1">
                <a:solidFill>
                  <a:schemeClr val="dk1"/>
                </a:solidFill>
              </a:rPr>
              <a:t>Criar</a:t>
            </a:r>
            <a:r>
              <a:rPr lang="en" dirty="0">
                <a:solidFill>
                  <a:schemeClr val="dk1"/>
                </a:solidFill>
              </a:rPr>
              <a:t> um </a:t>
            </a:r>
            <a:r>
              <a:rPr lang="en" dirty="0" err="1">
                <a:solidFill>
                  <a:schemeClr val="dk1"/>
                </a:solidFill>
              </a:rPr>
              <a:t>Projeto</a:t>
            </a:r>
            <a:r>
              <a:rPr lang="en" dirty="0">
                <a:solidFill>
                  <a:schemeClr val="dk1"/>
                </a:solidFill>
              </a:rPr>
              <a:t> no RStudio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096" y="916835"/>
            <a:ext cx="2420032" cy="849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55755637-06D5-27B3-59D7-A7E22B4D0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4C1FE145-BADF-99F7-D867-F6CD73F2866A}"/>
              </a:ext>
            </a:extLst>
          </p:cNvPr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Introdução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ao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RStudio e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gestão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projetos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55BCBA69-9028-8728-21FB-7C09783E1BB5}"/>
              </a:ext>
            </a:extLst>
          </p:cNvPr>
          <p:cNvSpPr txBox="1"/>
          <p:nvPr/>
        </p:nvSpPr>
        <p:spPr>
          <a:xfrm>
            <a:off x="5930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B22D466D-BDC2-9E68-39BA-BB790CDED779}"/>
              </a:ext>
            </a:extLst>
          </p:cNvPr>
          <p:cNvSpPr txBox="1"/>
          <p:nvPr/>
        </p:nvSpPr>
        <p:spPr>
          <a:xfrm>
            <a:off x="0" y="536550"/>
            <a:ext cx="6165476" cy="409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/>
              <a:t>Dicas</a:t>
            </a:r>
            <a:endParaRPr lang="e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b="1" dirty="0"/>
              <a:t>- </a:t>
            </a:r>
            <a:r>
              <a:rPr lang="en" b="1" dirty="0" err="1"/>
              <a:t>Configurações</a:t>
            </a:r>
            <a:r>
              <a:rPr lang="en" b="1" dirty="0"/>
              <a:t> </a:t>
            </a:r>
            <a:r>
              <a:rPr lang="en" b="1" dirty="0" err="1"/>
              <a:t>Globais</a:t>
            </a:r>
            <a:endParaRPr lang="en" b="1" dirty="0"/>
          </a:p>
          <a:p>
            <a:pPr marL="425450" lvl="7" indent="-285750">
              <a:buSzPts val="1400"/>
              <a:buFont typeface="Arial" panose="020B0604020202020204" pitchFamily="34" charset="0"/>
              <a:buChar char="•"/>
            </a:pPr>
            <a:r>
              <a:rPr lang="en-US" sz="1200" dirty="0"/>
              <a:t>Show .</a:t>
            </a:r>
            <a:r>
              <a:rPr lang="en-US" sz="1200" dirty="0" err="1"/>
              <a:t>Last.value</a:t>
            </a:r>
            <a:endParaRPr lang="en-US" sz="1200" dirty="0"/>
          </a:p>
          <a:p>
            <a:pPr marL="425450" lvl="7" indent="-285750">
              <a:buSzPts val="1400"/>
              <a:buFont typeface="Arial" panose="020B0604020202020204" pitchFamily="34" charset="0"/>
              <a:buChar char="•"/>
            </a:pPr>
            <a:r>
              <a:rPr lang="en-US" sz="1200" dirty="0"/>
              <a:t>Native pipe</a:t>
            </a:r>
          </a:p>
          <a:p>
            <a:pPr marL="425450" lvl="7" indent="-285750">
              <a:buSzPts val="1400"/>
              <a:buFont typeface="Arial" panose="020B0604020202020204" pitchFamily="34" charset="0"/>
              <a:buChar char="•"/>
            </a:pPr>
            <a:r>
              <a:rPr lang="en-US" sz="1200" dirty="0"/>
              <a:t>Auto-indent</a:t>
            </a:r>
          </a:p>
          <a:p>
            <a:pPr marL="425450" lvl="7" indent="-285750">
              <a:buSzPts val="1400"/>
              <a:buFont typeface="Arial" panose="020B0604020202020204" pitchFamily="34" charset="0"/>
              <a:buChar char="•"/>
            </a:pPr>
            <a:r>
              <a:rPr lang="en-US" sz="1200" dirty="0"/>
              <a:t>Soft-wrap</a:t>
            </a:r>
          </a:p>
          <a:p>
            <a:pPr marL="425450" lvl="7" indent="-285750">
              <a:buSzPts val="1400"/>
              <a:buFont typeface="Arial" panose="020B0604020202020204" pitchFamily="34" charset="0"/>
              <a:buChar char="•"/>
            </a:pPr>
            <a:r>
              <a:rPr lang="en-US" sz="1200" dirty="0"/>
              <a:t>Highlighting</a:t>
            </a:r>
          </a:p>
          <a:p>
            <a:pPr marL="425450" lvl="7" indent="-285750">
              <a:buSzPts val="1400"/>
              <a:buFont typeface="Arial" panose="020B0604020202020204" pitchFamily="34" charset="0"/>
              <a:buChar char="•"/>
            </a:pPr>
            <a:r>
              <a:rPr lang="en-US" sz="1200" dirty="0"/>
              <a:t>Rainbow parentheses</a:t>
            </a:r>
            <a:endParaRPr sz="1200" dirty="0"/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b="1" dirty="0"/>
              <a:t>- </a:t>
            </a:r>
            <a:r>
              <a:rPr lang="en" b="1" dirty="0" err="1"/>
              <a:t>Atalhos</a:t>
            </a:r>
            <a:r>
              <a:rPr lang="en" b="1" dirty="0"/>
              <a:t> do </a:t>
            </a:r>
            <a:r>
              <a:rPr lang="en" b="1" dirty="0" err="1"/>
              <a:t>Teclado</a:t>
            </a:r>
            <a:endParaRPr lang="en" b="1" dirty="0"/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b="1" dirty="0"/>
              <a:t>- Estilo de </a:t>
            </a:r>
            <a:r>
              <a:rPr lang="en-US" b="1" dirty="0" err="1"/>
              <a:t>código</a:t>
            </a:r>
            <a:endParaRPr b="1" dirty="0"/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b="1" dirty="0"/>
              <a:t>- Fontes com </a:t>
            </a:r>
            <a:r>
              <a:rPr lang="en" b="1" dirty="0" err="1"/>
              <a:t>ligaduras</a:t>
            </a:r>
            <a:r>
              <a:rPr lang="en" b="1" dirty="0"/>
              <a:t> (monospaced)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sz="1200" dirty="0"/>
              <a:t>Fira Code; JetBrains; </a:t>
            </a:r>
            <a:r>
              <a:rPr lang="en" sz="1200" dirty="0" err="1"/>
              <a:t>Lilex</a:t>
            </a:r>
            <a:endParaRPr sz="1200" dirty="0"/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" b="1" dirty="0"/>
              <a:t>- </a:t>
            </a:r>
            <a:r>
              <a:rPr lang="en" b="1" dirty="0" err="1"/>
              <a:t>Addins</a:t>
            </a:r>
            <a:endParaRPr lang="en" b="1" dirty="0"/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 err="1"/>
              <a:t>datapasta</a:t>
            </a:r>
            <a:endParaRPr lang="en" sz="1200" dirty="0"/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 err="1"/>
              <a:t>colourpicker</a:t>
            </a:r>
            <a:endParaRPr lang="en" sz="1200" dirty="0"/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" b="1" dirty="0">
                <a:solidFill>
                  <a:schemeClr val="dk1"/>
                </a:solidFill>
              </a:rPr>
              <a:t>- Script com </a:t>
            </a:r>
            <a:r>
              <a:rPr lang="en" b="1" dirty="0" err="1">
                <a:solidFill>
                  <a:schemeClr val="dk1"/>
                </a:solidFill>
              </a:rPr>
              <a:t>seções</a:t>
            </a:r>
            <a:endParaRPr lang="en" b="1" dirty="0">
              <a:solidFill>
                <a:schemeClr val="dk1"/>
              </a:solidFill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b="1" dirty="0">
                <a:solidFill>
                  <a:schemeClr val="dk1"/>
                </a:solidFill>
              </a:rPr>
              <a:t>- Background jobs</a:t>
            </a:r>
            <a:endParaRPr b="1" dirty="0">
              <a:solidFill>
                <a:schemeClr val="dk1"/>
              </a:solidFill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" b="1" dirty="0">
                <a:solidFill>
                  <a:schemeClr val="dk1"/>
                </a:solidFill>
              </a:rPr>
              <a:t>- </a:t>
            </a:r>
            <a:r>
              <a:rPr lang="en" b="1" dirty="0" err="1">
                <a:solidFill>
                  <a:schemeClr val="dk1"/>
                </a:solidFill>
              </a:rPr>
              <a:t>Projetos</a:t>
            </a:r>
            <a:r>
              <a:rPr lang="en" b="1" dirty="0">
                <a:solidFill>
                  <a:schemeClr val="dk1"/>
                </a:solidFill>
              </a:rPr>
              <a:t> no RStudio</a:t>
            </a:r>
            <a:endParaRPr b="1" dirty="0">
              <a:solidFill>
                <a:schemeClr val="dk1"/>
              </a:solidFill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44A9FC6B-B17A-E4DE-B82C-BAB170F1A8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96" y="916835"/>
            <a:ext cx="2420032" cy="8498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246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0" y="0"/>
            <a:ext cx="92007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Princípios</a:t>
            </a:r>
            <a:r>
              <a:rPr lang="en" sz="22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para um </a:t>
            </a: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bom</a:t>
            </a:r>
            <a:r>
              <a:rPr lang="en" sz="22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62820" y="429199"/>
            <a:ext cx="9030479" cy="4456907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Sempre use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Projetos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no R</a:t>
            </a:r>
            <a:r>
              <a:rPr lang="en-US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tudio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sz="17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Descreva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o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propósito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cada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script no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seu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início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sz="17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Carregue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todos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os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pacotes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necessários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na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sequência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(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considere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usar </a:t>
            </a:r>
            <a:r>
              <a:rPr lang="en" sz="1700" dirty="0" err="1"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pacote</a:t>
            </a:r>
            <a:r>
              <a:rPr lang="en" sz="1700" dirty="0"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::</a:t>
            </a:r>
            <a:r>
              <a:rPr lang="en" sz="1700" dirty="0" err="1"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função</a:t>
            </a:r>
            <a:r>
              <a:rPr lang="en" sz="1700" dirty="0"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ou</a:t>
            </a:r>
            <a:r>
              <a:rPr lang="en" sz="1700" dirty="0"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 a nova </a:t>
            </a:r>
            <a:r>
              <a:rPr lang="en" sz="1700" dirty="0" err="1"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função</a:t>
            </a:r>
            <a:r>
              <a:rPr lang="en" sz="1700" dirty="0"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 </a:t>
            </a:r>
            <a:r>
              <a:rPr lang="en" sz="1700" dirty="0"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use()</a:t>
            </a:r>
            <a:r>
              <a:rPr lang="en" sz="1700" dirty="0"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 a </a:t>
            </a:r>
            <a:r>
              <a:rPr lang="en" sz="1700" dirty="0" err="1"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partir</a:t>
            </a:r>
            <a:r>
              <a:rPr lang="en" sz="1700" dirty="0"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 do R 4.5.0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);</a:t>
            </a:r>
            <a:endParaRPr sz="17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Nomeie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as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seções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do script para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navegação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rápida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sz="17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Escreva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código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como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se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alguém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fosse o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utilizar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no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seu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lugar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(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ou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pra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você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mesmo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, no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futur</a:t>
            </a:r>
            <a:r>
              <a:rPr lang="en-US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o) – a </a:t>
            </a:r>
            <a:r>
              <a:rPr lang="en-US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depender</a:t>
            </a:r>
            <a:r>
              <a:rPr lang="en-US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quem</a:t>
            </a:r>
            <a:r>
              <a:rPr lang="en-US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for </a:t>
            </a:r>
            <a:r>
              <a:rPr lang="en-US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utilizar</a:t>
            </a:r>
            <a:r>
              <a:rPr lang="en-US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considere</a:t>
            </a:r>
            <a:r>
              <a:rPr lang="en-US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usar Quarto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sz="17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Nomeie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seus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arquivos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forma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consistente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padronizada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sz="17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você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está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copiando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colando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código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considere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escrever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uma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função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(DRY);</a:t>
            </a:r>
            <a:endParaRPr sz="17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en" sz="1700" b="1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Nunca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salve o workspace;</a:t>
            </a:r>
            <a:endParaRPr sz="17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indent="-336550">
              <a:lnSpc>
                <a:spcPct val="150000"/>
              </a:lnSpc>
              <a:buSzPts val="1700"/>
              <a:buFont typeface="Times New Roman"/>
              <a:buAutoNum type="arabicPeriod"/>
            </a:pPr>
            <a:r>
              <a:rPr lang="en" sz="1700" b="1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Sempre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rode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os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scripts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em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uma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nova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seção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do R – </a:t>
            </a:r>
            <a:r>
              <a:rPr lang="en" sz="1700" b="1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não</a:t>
            </a:r>
            <a:r>
              <a:rPr lang="en" sz="1700" b="1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use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700" dirty="0">
                <a:latin typeface="Aptos Mono" panose="020B0009020202020204" pitchFamily="49" charset="0"/>
                <a:ea typeface="Times New Roman"/>
                <a:cs typeface="Times New Roman"/>
                <a:sym typeface="Times New Roman"/>
              </a:rPr>
              <a:t>rm(list=ls())</a:t>
            </a:r>
            <a:endParaRPr sz="17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6342</TotalTime>
  <Words>1910</Words>
  <Application>Microsoft Macintosh PowerPoint</Application>
  <PresentationFormat>On-screen Show (16:9)</PresentationFormat>
  <Paragraphs>417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Aptos</vt:lpstr>
      <vt:lpstr>Aptos Mono</vt:lpstr>
      <vt:lpstr>Arial</vt:lpstr>
      <vt:lpstr>Google Sans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Rubem Dornas</cp:lastModifiedBy>
  <cp:revision>13</cp:revision>
  <dcterms:modified xsi:type="dcterms:W3CDTF">2025-04-18T16:30:10Z</dcterms:modified>
</cp:coreProperties>
</file>